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officeDocument/2006/relationships/extended-properties" Target="docProps/app.xml" />
  <Relationship Id="rId2" Type="http://schemas.openxmlformats.org/package/2006/relationships/metadata/core-properties" Target="docProps/core.xml" />
  <Relationship Id="rId1" Type="http://schemas.openxmlformats.org/officeDocument/2006/relationships/officeDocument" Target="ppt/presentation.xml" />
  <Relationship Id="rId4"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2"/>
  </p:notesMasterIdLst>
  <p:handoutMasterIdLst>
    <p:handoutMasterId r:id="rId13"/>
  </p:handoutMasterIdLst>
  <p:sldIdLst>
    <p:sldId id="257" r:id="rId2"/>
    <p:sldId id="299" r:id="rId3"/>
    <p:sldId id="304" r:id="rId4"/>
    <p:sldId id="260" r:id="rId5"/>
    <p:sldId id="261" r:id="rId6"/>
    <p:sldId id="305" r:id="rId7"/>
    <p:sldId id="296" r:id="rId8"/>
    <p:sldId id="309" r:id="rId9"/>
    <p:sldId id="293" r:id="rId10"/>
    <p:sldId id="295"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 id="309"/>
            <p14:sldId id="293"/>
            <p14:sldId id="29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86" autoAdjust="0"/>
    <p:restoredTop sz="94270" autoAdjust="0"/>
  </p:normalViewPr>
  <p:slideViewPr>
    <p:cSldViewPr>
      <p:cViewPr varScale="1">
        <p:scale>
          <a:sx n="75" d="100"/>
          <a:sy n="75" d="100"/>
        </p:scale>
        <p:origin x="3312" y="54"/>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handoutMaster" Target="handoutMasters/handoutMaster1.xml" />
  <Relationship Id="rId18" Type="http://schemas.microsoft.com/office/2018/10/relationships/authors" Target="authors.xml" />
  <Relationship Id="rId3" Type="http://schemas.openxmlformats.org/officeDocument/2006/relationships/slide" Target="slides/slide2.xml" />
  <Relationship Id="rId21" Type="http://schemas.openxmlformats.org/officeDocument/2006/relationships/customXml" Target="../customXml/item3.xml" />
  <Relationship Id="rId7" Type="http://schemas.openxmlformats.org/officeDocument/2006/relationships/slide" Target="slides/slide6.xml" />
  <Relationship Id="rId12" Type="http://schemas.openxmlformats.org/officeDocument/2006/relationships/notesMaster" Target="notesMasters/notesMaster1.xml" />
  <Relationship Id="rId17" Type="http://schemas.openxmlformats.org/officeDocument/2006/relationships/tableStyles" Target="tableStyles.xml" />
  <Relationship Id="rId2" Type="http://schemas.openxmlformats.org/officeDocument/2006/relationships/slide" Target="slides/slide1.xml" />
  <Relationship Id="rId16" Type="http://schemas.openxmlformats.org/officeDocument/2006/relationships/theme" Target="theme/theme1.xml" />
  <Relationship Id="rId20" Type="http://schemas.openxmlformats.org/officeDocument/2006/relationships/customXml" Target="../customXml/item2.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5" Type="http://schemas.openxmlformats.org/officeDocument/2006/relationships/slide" Target="slides/slide4.xml" />
  <Relationship Id="rId15" Type="http://schemas.openxmlformats.org/officeDocument/2006/relationships/viewProps" Target="viewProps.xml" />
  <Relationship Id="rId10" Type="http://schemas.openxmlformats.org/officeDocument/2006/relationships/slide" Target="slides/slide9.xml" />
  <Relationship Id="rId19" Type="http://schemas.openxmlformats.org/officeDocument/2006/relationships/customXml" Target="../customXml/item1.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presProps" Target="presProp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2026/2/25</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2026/2/25</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1.xml" />
  <Relationship Id="rId1" Type="http://schemas.openxmlformats.org/officeDocument/2006/relationships/slideLayout" Target="../slideLayouts/slideLayout2.xml" />
  <Relationship Id="rId4" Type="http://schemas.openxmlformats.org/officeDocument/2006/relationships/image" Target="../media/image2.png" />
</Relationships>
</file>

<file path=ppt/slides/_rels/slide1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3" Type="http://schemas.openxmlformats.org/officeDocument/2006/relationships/image" Target="../media/image3.emf" />
  <Relationship Id="rId2" Type="http://schemas.openxmlformats.org/officeDocument/2006/relationships/notesSlide" Target="../notesSlides/notesSlide3.xml" />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2" Type="http://schemas.openxmlformats.org/officeDocument/2006/relationships/notesSlide" Target="../notesSlides/notesSlide4.xml" />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2" Type="http://schemas.openxmlformats.org/officeDocument/2006/relationships/notesSlide" Target="../notesSlides/notesSlide5.xml" />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3" Type="http://schemas.openxmlformats.org/officeDocument/2006/relationships/image" Target="../media/image4.emf" />
  <Relationship Id="rId2" Type="http://schemas.openxmlformats.org/officeDocument/2006/relationships/notesSlide" Target="../notesSlides/notesSlide6.xml" />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_rels/slide9.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 ２月</a:t>
            </a:r>
            <a:r>
              <a:rPr kumimoji="1" lang="ja-JP" altLang="en-US" sz="1400" dirty="0">
                <a:solidFill>
                  <a:schemeClr val="tx1"/>
                </a:solidFill>
                <a:latin typeface="HG丸ｺﾞｼｯｸM-PRO" pitchFamily="50" charset="-128"/>
                <a:ea typeface="HG丸ｺﾞｼｯｸM-PRO" pitchFamily="50" charset="-128"/>
              </a:rPr>
              <a:t>版</a:t>
            </a:r>
            <a:r>
              <a:rPr lang="ja-JP" altLang="en-US" sz="1400" dirty="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横巻き 4"/>
          <p:cNvSpPr/>
          <p:nvPr/>
        </p:nvSpPr>
        <p:spPr>
          <a:xfrm>
            <a:off x="0" y="448209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9" name="横巻き 8"/>
          <p:cNvSpPr/>
          <p:nvPr/>
        </p:nvSpPr>
        <p:spPr>
          <a:xfrm>
            <a:off x="144000" y="223635"/>
            <a:ext cx="6372000" cy="534165"/>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ctr" anchorCtr="0">
            <a:spAutoFit/>
          </a:bodyPr>
          <a:lstStyle/>
          <a:p>
            <a:r>
              <a:rPr lang="en-US" altLang="ja-JP" sz="2000" b="1" u="sng"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000" b="1" u="sng" dirty="0">
                <a:solidFill>
                  <a:prstClr val="black"/>
                </a:solidFill>
                <a:latin typeface="UD デジタル 教科書体 NK-R" panose="02020400000000000000" pitchFamily="18" charset="-128"/>
                <a:ea typeface="UD デジタル 教科書体 NK-R" panose="02020400000000000000" pitchFamily="18" charset="-128"/>
              </a:rPr>
              <a:t>　メ　モ　</a:t>
            </a:r>
            <a:r>
              <a:rPr lang="en-US" altLang="ja-JP" sz="2000" b="1" u="sng" dirty="0">
                <a:solidFill>
                  <a:prstClr val="black"/>
                </a:solidFill>
                <a:latin typeface="UD デジタル 教科書体 NK-R" panose="02020400000000000000" pitchFamily="18" charset="-128"/>
                <a:ea typeface="UD デジタル 教科書体 NK-R" panose="02020400000000000000" pitchFamily="18" charset="-128"/>
              </a:rPr>
              <a:t>】</a:t>
            </a:r>
          </a:p>
          <a:p>
            <a:pPr>
              <a:lnSpc>
                <a:spcPts val="300"/>
              </a:lnSpc>
            </a:pPr>
            <a:endParaRPr lang="en-US" altLang="ja-JP" sz="1000" b="1" u="sng" dirty="0">
              <a:solidFill>
                <a:prstClr val="black"/>
              </a:solidFill>
              <a:latin typeface="HG丸ｺﾞｼｯｸM-PRO" pitchFamily="50" charset="-128"/>
              <a:ea typeface="HG丸ｺﾞｼｯｸM-PRO" pitchFamily="50" charset="-128"/>
            </a:endParaRPr>
          </a:p>
          <a:p>
            <a:pPr>
              <a:lnSpc>
                <a:spcPts val="200"/>
              </a:lnSpc>
            </a:pPr>
            <a:endParaRPr lang="en-US" altLang="ja-JP" sz="1400" dirty="0">
              <a:solidFill>
                <a:prstClr val="black"/>
              </a:solidFill>
              <a:latin typeface="HG丸ｺﾞｼｯｸM-PRO" pitchFamily="50" charset="-128"/>
              <a:ea typeface="HG丸ｺﾞｼｯｸM-PRO" pitchFamily="50" charset="-128"/>
            </a:endParaRPr>
          </a:p>
        </p:txBody>
      </p:sp>
      <p:sp>
        <p:nvSpPr>
          <p:cNvPr id="10" name="メモ 9"/>
          <p:cNvSpPr/>
          <p:nvPr/>
        </p:nvSpPr>
        <p:spPr>
          <a:xfrm>
            <a:off x="129286" y="191841"/>
            <a:ext cx="6612081" cy="3125825"/>
          </a:xfrm>
          <a:prstGeom prst="foldedCorner">
            <a:avLst>
              <a:gd name="adj" fmla="val 10716"/>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666522"/>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4570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2" name="角丸四角形 35"/>
          <p:cNvSpPr/>
          <p:nvPr/>
        </p:nvSpPr>
        <p:spPr>
          <a:xfrm>
            <a:off x="210661" y="5583070"/>
            <a:ext cx="5684170" cy="31827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（２）条件不利地域支援タイプ　→詳しくは７ページから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4" name="角丸四角形 13">
            <a:extLst>
              <a:ext uri="{FF2B5EF4-FFF2-40B4-BE49-F238E27FC236}">
                <a16:creationId xmlns:a16="http://schemas.microsoft.com/office/drawing/2014/main" id="{B39F4FF4-CE93-450A-BEF5-D572AC8D14FF}"/>
              </a:ext>
            </a:extLst>
          </p:cNvPr>
          <p:cNvSpPr/>
          <p:nvPr/>
        </p:nvSpPr>
        <p:spPr>
          <a:xfrm>
            <a:off x="296449" y="5990150"/>
            <a:ext cx="6475582" cy="763050"/>
          </a:xfrm>
          <a:prstGeom prst="roundRect">
            <a:avLst>
              <a:gd name="adj" fmla="val 3329"/>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経営規模が小規模・零細な地域において、農作業の共同化や農地の利用集積の促進等により、生産性の向上や農作業の効率化等を図り、意欲ある経営体を育成するため、必要となる共同利用機械等の導入を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u="sng" dirty="0">
              <a:solidFill>
                <a:srgbClr val="0000FF"/>
              </a:solidFill>
              <a:latin typeface="UD デジタル 教科書体 NK-B" panose="02020700000000000000" pitchFamily="18" charset="-128"/>
              <a:ea typeface="UD デジタル 教科書体 NK-B" panose="02020700000000000000" pitchFamily="18"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02919" y="180000"/>
            <a:ext cx="6656450" cy="360000"/>
          </a:xfrm>
          <a:prstGeom prst="rect">
            <a:avLst/>
          </a:prstGeom>
          <a:solidFill>
            <a:srgbClr val="008080"/>
          </a:solidFill>
          <a:ln w="1270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latin typeface="UD デジタル 教科書体 NK-B" panose="02020700000000000000" pitchFamily="18" charset="-128"/>
                <a:ea typeface="UD デジタル 教科書体 NK-B" panose="02020700000000000000" pitchFamily="18" charset="-128"/>
              </a:rPr>
              <a:t>３．条件不利</a:t>
            </a:r>
            <a:r>
              <a:rPr lang="ja-JP" altLang="en-US" dirty="0">
                <a:solidFill>
                  <a:schemeClr val="bg1"/>
                </a:solidFill>
                <a:latin typeface="UD デジタル 教科書体 NK-B" panose="02020700000000000000" pitchFamily="18" charset="-128"/>
                <a:ea typeface="UD デジタル 教科書体 NK-B" panose="02020700000000000000" pitchFamily="18" charset="-128"/>
              </a:rPr>
              <a:t>地域支援タイプについて</a:t>
            </a:r>
          </a:p>
        </p:txBody>
      </p:sp>
      <p:sp>
        <p:nvSpPr>
          <p:cNvPr id="3" name="角丸四角形 2"/>
          <p:cNvSpPr/>
          <p:nvPr/>
        </p:nvSpPr>
        <p:spPr>
          <a:xfrm>
            <a:off x="102919" y="704560"/>
            <a:ext cx="310991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（１）事業実施地区について</a:t>
            </a:r>
          </a:p>
        </p:txBody>
      </p:sp>
      <p:graphicFrame>
        <p:nvGraphicFramePr>
          <p:cNvPr id="4" name="表 3"/>
          <p:cNvGraphicFramePr>
            <a:graphicFrameLocks noGrp="1"/>
          </p:cNvGraphicFramePr>
          <p:nvPr>
            <p:extLst>
              <p:ext uri="{D42A27DB-BD31-4B8C-83A1-F6EECF244321}">
                <p14:modId xmlns:p14="http://schemas.microsoft.com/office/powerpoint/2010/main" val="240941993"/>
              </p:ext>
            </p:extLst>
          </p:nvPr>
        </p:nvGraphicFramePr>
        <p:xfrm>
          <a:off x="181246" y="1528300"/>
          <a:ext cx="6578124" cy="4161190"/>
        </p:xfrm>
        <a:graphic>
          <a:graphicData uri="http://schemas.openxmlformats.org/drawingml/2006/table">
            <a:tbl>
              <a:tblPr firstRow="1" bandRow="1">
                <a:tableStyleId>{5C22544A-7EE6-4342-B048-85BDC9FD1C3A}</a:tableStyleId>
              </a:tblPr>
              <a:tblGrid>
                <a:gridCol w="1537564">
                  <a:extLst>
                    <a:ext uri="{9D8B030D-6E8A-4147-A177-3AD203B41FA5}">
                      <a16:colId xmlns:a16="http://schemas.microsoft.com/office/drawing/2014/main" val="20000"/>
                    </a:ext>
                  </a:extLst>
                </a:gridCol>
                <a:gridCol w="2565285">
                  <a:extLst>
                    <a:ext uri="{9D8B030D-6E8A-4147-A177-3AD203B41FA5}">
                      <a16:colId xmlns:a16="http://schemas.microsoft.com/office/drawing/2014/main" val="20001"/>
                    </a:ext>
                  </a:extLst>
                </a:gridCol>
                <a:gridCol w="2475275">
                  <a:extLst>
                    <a:ext uri="{9D8B030D-6E8A-4147-A177-3AD203B41FA5}">
                      <a16:colId xmlns:a16="http://schemas.microsoft.com/office/drawing/2014/main" val="20002"/>
                    </a:ext>
                  </a:extLst>
                </a:gridCol>
              </a:tblGrid>
              <a:tr h="144016">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項目</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都府県</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北海道</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①農家１戸当たりの</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平均農地面積が右</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記に該当する地域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0.5ha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未満、かつ</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0.5ha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の農家がおおむね５割以上</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未満、かつ２</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家がおおむね５割以上</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②</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個人経営体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に対する</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副業的経営体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が右記に該当する地域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・７割以上、かつ</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の割合が１割</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以下</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・３割以上、かつ</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の割合が６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割以下</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rowSpan="2">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③事業実施主体（市町</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村）が認める右記に</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該当する地域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・平均農地面積がおおむね１</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かつ１</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未満の農家がおおむね５割以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上占める地域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・平均農地面積がおおむね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err="1">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かつ</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未満の農家がおおむね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5</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割以上</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占める地域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801155">
                <a:tc v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上記の条件を満たす地域であって、周辺の地域等と比べて、農産物販売金額が低く又は高齢化率・耕作放棄地率が高いなど、経営体を育成・確保する必要性があると事業実施主体が認める地域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72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990110">
                <a:tc gridSpan="3">
                  <a:txBody>
                    <a:bodyPr/>
                    <a:lstStyle/>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ja-JP" sz="1100" b="0" i="0" u="none" strike="noStrike" kern="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個人経営体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経営耕地面積</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30a</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以上若しくは農産物販売金額</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50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万円に相当する規模以上の農業を行う者</a:t>
                      </a: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endPar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endParaRPr>
                    </a:p>
                    <a:p>
                      <a:pPr>
                        <a:lnSpc>
                          <a:spcPts val="1500"/>
                        </a:lnSpc>
                      </a:pP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又は農作業受託を行う者</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ja-JP" sz="1100" b="0" i="0" u="none" strike="noStrike" kern="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副業的経営体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１年間に</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日以上自営農業に従事している</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65</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歳未満の世帯員がいない個人経営体</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農業所得が主（農家所得の</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50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％以上が農業所得）で、１年間に自営農業に</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日以上従事して</a:t>
                      </a:r>
                      <a:endPar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endParaRPr>
                    </a:p>
                    <a:p>
                      <a:pPr>
                        <a:lnSpc>
                          <a:spcPts val="1500"/>
                        </a:lnSpc>
                      </a:pP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いる</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65</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歳未満の世帯員がいる個人経営体</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10" name="テキスト ボックス 9"/>
          <p:cNvSpPr txBox="1"/>
          <p:nvPr/>
        </p:nvSpPr>
        <p:spPr>
          <a:xfrm>
            <a:off x="0" y="9678525"/>
            <a:ext cx="6858000" cy="230832"/>
          </a:xfrm>
          <a:prstGeom prst="rect">
            <a:avLst/>
          </a:prstGeom>
          <a:noFill/>
        </p:spPr>
        <p:txBody>
          <a:bodyPr wrap="square" rtlCol="0">
            <a:spAutoFit/>
          </a:bodyPr>
          <a:lstStyle/>
          <a:p>
            <a:pPr algn="ctr"/>
            <a:r>
              <a:rPr lang="ja-JP" altLang="en-US" sz="900" dirty="0">
                <a:solidFill>
                  <a:prstClr val="black"/>
                </a:solidFill>
                <a:latin typeface="HG丸ｺﾞｼｯｸM-PRO" pitchFamily="50" charset="-128"/>
                <a:ea typeface="HG丸ｺﾞｼｯｸM-PRO" pitchFamily="50" charset="-128"/>
              </a:rPr>
              <a:t>－７－</a:t>
            </a:r>
          </a:p>
        </p:txBody>
      </p:sp>
      <p:sp>
        <p:nvSpPr>
          <p:cNvPr id="14" name="テキスト ボックス 13"/>
          <p:cNvSpPr txBox="1"/>
          <p:nvPr/>
        </p:nvSpPr>
        <p:spPr>
          <a:xfrm>
            <a:off x="188640" y="1020735"/>
            <a:ext cx="6525725" cy="461665"/>
          </a:xfrm>
          <a:prstGeom prst="rect">
            <a:avLst/>
          </a:prstGeom>
          <a:noFill/>
        </p:spPr>
        <p:txBody>
          <a:bodyPr wrap="square" rtlCol="0">
            <a:spAutoFit/>
          </a:bodyPr>
          <a:lstStyle/>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事業の実施地区については、以下の①から③までのいずれかに該当する地区になります。（該当するかどうかは市町村の農政担当部局に</a:t>
            </a:r>
            <a:r>
              <a:rPr lang="ja-JP" altLang="en-US" sz="1200" dirty="0">
                <a:latin typeface="UD デジタル 教科書体 N-B" panose="02020700000000000000" pitchFamily="17" charset="-128"/>
                <a:ea typeface="UD デジタル 教科書体 N-B" panose="02020700000000000000" pitchFamily="17" charset="-128"/>
              </a:rPr>
              <a:t>お問い合わせ</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ください。）</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5" name="テキスト ボックス 14"/>
          <p:cNvSpPr txBox="1"/>
          <p:nvPr/>
        </p:nvSpPr>
        <p:spPr>
          <a:xfrm>
            <a:off x="309078" y="6123130"/>
            <a:ext cx="6538761" cy="3656065"/>
          </a:xfrm>
          <a:prstGeom prst="rect">
            <a:avLst/>
          </a:prstGeom>
          <a:noFill/>
        </p:spPr>
        <p:txBody>
          <a:bodyPr wrap="square" rtlCol="0">
            <a:spAutoFit/>
          </a:bodyPr>
          <a:lstStyle/>
          <a:p>
            <a:pPr>
              <a:spcAft>
                <a:spcPts val="600"/>
              </a:spcAft>
            </a:pP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本事業の支援の対象となる経営体</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は、以下のとおりです。</a:t>
            </a:r>
            <a:endPar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endParaRPr>
          </a:p>
          <a:p>
            <a:pPr>
              <a:spcAft>
                <a:spcPts val="600"/>
              </a:spcAft>
            </a:pP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１　農業者等の組織する団体</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農家３戸以上が構成員に含まれている以下の団体。なお、農家が全体の議決権の</a:t>
            </a:r>
            <a:endParaRPr lang="en-US" altLang="ja-JP" sz="1200" u="sng"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過半を占める等、</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団体の事業活動を実質的に支配すると認められる必要があります。</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900"/>
              </a:lnSpc>
            </a:pP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①　 農事組合法人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②　 農事組合法人を除く</a:t>
            </a:r>
            <a:r>
              <a:rPr lang="zh-TW" altLang="en-US" sz="1200" dirty="0">
                <a:solidFill>
                  <a:prstClr val="black"/>
                </a:solidFill>
                <a:latin typeface="UD デジタル 教科書体 NK-B" panose="02020700000000000000" pitchFamily="18" charset="-128"/>
                <a:ea typeface="UD デジタル 教科書体 NK-B" panose="02020700000000000000" pitchFamily="18" charset="-128"/>
              </a:rPr>
              <a:t>農地所有適格法人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③　 特定農業法人及び特定農業団体</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④　 農作業の受託及び共同化、農畜産物の生産、加工、流通、販売等を行う法人又</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は任意団体（集落営農組織を含む。）　など</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２　参入法人</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300" dirty="0">
                <a:solidFill>
                  <a:prstClr val="black"/>
                </a:solidFill>
                <a:latin typeface="UD デジタル 教科書体 NK-B" panose="02020700000000000000" pitchFamily="18" charset="-128"/>
                <a:ea typeface="UD デジタル 教科書体 NK-B" panose="02020700000000000000" pitchFamily="18" charset="-128"/>
              </a:rPr>
              <a:t>　</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以下の要件を満たす参入法人（解除条件付きで農地等の権利設定を行う法人）</a:t>
            </a:r>
            <a:endParaRPr lang="en-US" altLang="ja-JP" sz="1200" u="sng"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lnSpc>
                <a:spcPts val="900"/>
              </a:lnSpc>
            </a:pPr>
            <a:endParaRPr lang="en-US" altLang="ja-JP" sz="1400" b="1" u="sng" dirty="0">
              <a:solidFill>
                <a:prstClr val="black"/>
              </a:solidFill>
              <a:latin typeface="UD デジタル 教科書体 NK-B" panose="02020700000000000000" pitchFamily="18" charset="-128"/>
              <a:ea typeface="UD デジタル 教科書体 NK-B" panose="02020700000000000000" pitchFamily="18" charset="-128"/>
            </a:endParaRPr>
          </a:p>
          <a:p>
            <a:pPr marL="266700" indent="-92075">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ア  ３戸以上の農家から利用権の設定若しくは農作業の委託を受けて、農用地の利用集積を行う又は３戸以上の農家から原料供給を受けて加工等を行う目標及びその達成のためのプログラムが設定されてい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266700" indent="-92075">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イ  会社にあっては、資本金の額若しくは出資の総額が３億円以下又は常時使用する従業員の数が</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300</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人以下の法人（子会社は除く。）であること。</a:t>
            </a:r>
          </a:p>
        </p:txBody>
      </p:sp>
      <p:sp>
        <p:nvSpPr>
          <p:cNvPr id="16" name="角丸四角形 15"/>
          <p:cNvSpPr/>
          <p:nvPr/>
        </p:nvSpPr>
        <p:spPr>
          <a:xfrm>
            <a:off x="92759" y="5790125"/>
            <a:ext cx="312007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（２）助成対象者について</a:t>
            </a:r>
          </a:p>
        </p:txBody>
      </p:sp>
    </p:spTree>
    <p:extLst>
      <p:ext uri="{BB962C8B-B14F-4D97-AF65-F5344CB8AC3E}">
        <p14:creationId xmlns:p14="http://schemas.microsoft.com/office/powerpoint/2010/main" val="3794745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265548" y="171433"/>
            <a:ext cx="6395126" cy="907941"/>
          </a:xfrm>
          <a:prstGeom prst="rect">
            <a:avLst/>
          </a:prstGeom>
          <a:noFill/>
        </p:spPr>
        <p:txBody>
          <a:bodyPr wrap="square" rtlCol="0">
            <a:spAutoFit/>
          </a:bodyPr>
          <a:lstStyle/>
          <a:p>
            <a:pPr>
              <a:spcAft>
                <a:spcPts val="600"/>
              </a:spcAft>
            </a:pP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３　事業実施主体が認める団体等</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１及び２以外の団体等であって、意欲ある経営体に代わって機械等を導入する</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ことが妥当であると事業実施主体（市町村）が認める農業協同組合、土地改良区、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農業委員会、第３セクター等</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nvGrpSpPr>
          <p:cNvPr id="15" name="グループ化 14"/>
          <p:cNvGrpSpPr/>
          <p:nvPr/>
        </p:nvGrpSpPr>
        <p:grpSpPr>
          <a:xfrm>
            <a:off x="143652" y="1209027"/>
            <a:ext cx="6517022" cy="2655835"/>
            <a:chOff x="242348" y="1622630"/>
            <a:chExt cx="6517022" cy="2655835"/>
          </a:xfrm>
        </p:grpSpPr>
        <p:sp>
          <p:nvSpPr>
            <p:cNvPr id="5" name="角丸四角形 4"/>
            <p:cNvSpPr/>
            <p:nvPr/>
          </p:nvSpPr>
          <p:spPr>
            <a:xfrm>
              <a:off x="242348" y="1622630"/>
              <a:ext cx="4833669"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（３）支援の対象となる事業内容について</a:t>
              </a:r>
            </a:p>
          </p:txBody>
        </p:sp>
        <p:sp>
          <p:nvSpPr>
            <p:cNvPr id="6" name="Rectangle 35"/>
            <p:cNvSpPr>
              <a:spLocks noChangeArrowheads="1"/>
            </p:cNvSpPr>
            <p:nvPr/>
          </p:nvSpPr>
          <p:spPr bwMode="auto">
            <a:xfrm>
              <a:off x="265870" y="1958589"/>
              <a:ext cx="6477641" cy="473143"/>
            </a:xfrm>
            <a:prstGeom prst="rect">
              <a:avLst/>
            </a:prstGeom>
            <a:noFill/>
            <a:ln w="19050">
              <a:noFill/>
              <a:miter lim="800000"/>
              <a:headEnd/>
              <a:tailEnd/>
            </a:ln>
          </p:spPr>
          <p:txBody>
            <a:bodyPr wrap="square">
              <a:spAutoFit/>
            </a:bodyPr>
            <a:lstStyle/>
            <a:p>
              <a:pPr>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経営体が</a:t>
              </a: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共同で利用する</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経営規模の拡大や多角化・複合化を進めるための機械等</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が対象となります。　なお、整備する機械等は次の基準を満たす必要があります。</a:t>
              </a:r>
            </a:p>
          </p:txBody>
        </p:sp>
        <p:sp>
          <p:nvSpPr>
            <p:cNvPr id="11" name="テキスト ボックス 10"/>
            <p:cNvSpPr txBox="1"/>
            <p:nvPr/>
          </p:nvSpPr>
          <p:spPr>
            <a:xfrm>
              <a:off x="411116" y="2492591"/>
              <a:ext cx="6348254" cy="1785874"/>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＜事業内容の主な要件＞</a:t>
              </a:r>
              <a:endPar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個々の事業内容について、</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単年度で完了</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すること。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事業費が整備内容ごとに</a:t>
              </a:r>
              <a:r>
                <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rPr>
                <a:t>50</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万円以上</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であること。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事業の対象となる機械又は施設は、</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耐用年数がおおむね５年以上</a:t>
              </a:r>
              <a:r>
                <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rPr>
                <a:t>20</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年以下のもの</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である</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こと。</a:t>
              </a: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a:t>
              </a: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a:t>
              </a:r>
              <a:endParaRPr lang="en-US" altLang="ja-JP" sz="1200" dirty="0">
                <a:solidFill>
                  <a:srgbClr val="FF0000"/>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助成対象者の成果目標に直結</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するものであり、既存の機械等の</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単なる更新を行うもので</a:t>
              </a:r>
              <a:endPar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endParaRPr>
            </a:p>
            <a:p>
              <a:pPr>
                <a:lnSpc>
                  <a:spcPts val="1400"/>
                </a:lnSpc>
                <a:spcAft>
                  <a:spcPts val="600"/>
                </a:spcAft>
              </a:pPr>
              <a:r>
                <a:rPr lang="ja-JP" altLang="en-US" sz="1200"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はない</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こと。</a:t>
              </a:r>
              <a:endParaRPr lang="en-US" altLang="ja-JP" sz="14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100" dirty="0">
                  <a:solidFill>
                    <a:srgbClr val="FF0000"/>
                  </a:solidFill>
                  <a:latin typeface="UD デジタル 教科書体 NK-B" panose="02020700000000000000" pitchFamily="18" charset="-128"/>
                  <a:ea typeface="UD デジタル 教科書体 NK-B" panose="02020700000000000000" pitchFamily="18" charset="-128"/>
                </a:rPr>
                <a:t>　</a:t>
              </a:r>
              <a:r>
                <a:rPr lang="en-US" altLang="ja-JP" sz="11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1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中古機械及び中古施設にあっては、上記の要件に加え、</a:t>
              </a:r>
              <a:r>
                <a:rPr lang="ja-JP" altLang="en-US" sz="1100" u="sng" dirty="0">
                  <a:solidFill>
                    <a:srgbClr val="0000FF"/>
                  </a:solidFill>
                  <a:latin typeface="UD デジタル 教科書体 NK-B" panose="02020700000000000000" pitchFamily="18" charset="-128"/>
                  <a:ea typeface="UD デジタル 教科書体 NK-B" panose="02020700000000000000" pitchFamily="18" charset="-128"/>
                </a:rPr>
                <a:t>使用可能と認められる年数が２年以上</a:t>
              </a: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のも</a:t>
              </a:r>
              <a:endParaRPr lang="en-US" altLang="ja-JP" sz="11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　　　　のであること。</a:t>
              </a:r>
              <a:endParaRPr lang="en-US" altLang="ja-JP" sz="110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grpSp>
        <p:nvGrpSpPr>
          <p:cNvPr id="12" name="グループ化 11"/>
          <p:cNvGrpSpPr/>
          <p:nvPr/>
        </p:nvGrpSpPr>
        <p:grpSpPr>
          <a:xfrm>
            <a:off x="178418" y="4119059"/>
            <a:ext cx="6501163" cy="1034013"/>
            <a:chOff x="189119" y="8626834"/>
            <a:chExt cx="6306775" cy="1034013"/>
          </a:xfrm>
        </p:grpSpPr>
        <p:sp>
          <p:nvSpPr>
            <p:cNvPr id="13" name="Text Box 12"/>
            <p:cNvSpPr txBox="1">
              <a:spLocks noChangeArrowheads="1"/>
            </p:cNvSpPr>
            <p:nvPr/>
          </p:nvSpPr>
          <p:spPr bwMode="auto">
            <a:xfrm>
              <a:off x="189119" y="8965720"/>
              <a:ext cx="6306775" cy="695127"/>
            </a:xfrm>
            <a:prstGeom prst="rect">
              <a:avLst/>
            </a:prstGeom>
            <a:noFill/>
            <a:ln w="9525" algn="ctr">
              <a:noFill/>
              <a:miter lim="800000"/>
              <a:headEnd/>
              <a:tailEnd/>
            </a:ln>
          </p:spPr>
          <p:txBody>
            <a:bodyPr wrap="square" rIns="18000" anchor="ctr">
              <a:spAutoFit/>
            </a:bodyPr>
            <a:lstStyle/>
            <a:p>
              <a:pPr>
                <a:lnSpc>
                  <a:spcPct val="1100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整備内容ごとに１</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２</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（農業用機械は１</a:t>
              </a:r>
              <a:r>
                <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３</a:t>
              </a: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）を乗じて得た額の合計額（</a:t>
              </a:r>
              <a:r>
                <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rPr>
                <a:t>4,000</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万円上限）</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の範囲内で助成されます。   </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ct val="110000"/>
                </a:lnSpc>
              </a:pP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沖縄県で実施する場合及び水稲直播機等の機械にあっては１</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２。</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4" name="角丸四角形 13"/>
            <p:cNvSpPr/>
            <p:nvPr/>
          </p:nvSpPr>
          <p:spPr>
            <a:xfrm>
              <a:off x="189119" y="8626834"/>
              <a:ext cx="339546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（４）助成金の算定方法について</a:t>
              </a:r>
            </a:p>
          </p:txBody>
        </p:sp>
      </p:grpSp>
      <p:sp>
        <p:nvSpPr>
          <p:cNvPr id="16" name="テキスト ボックス 15"/>
          <p:cNvSpPr txBox="1"/>
          <p:nvPr/>
        </p:nvSpPr>
        <p:spPr>
          <a:xfrm>
            <a:off x="0" y="9678525"/>
            <a:ext cx="6858000" cy="230832"/>
          </a:xfrm>
          <a:prstGeom prst="rect">
            <a:avLst/>
          </a:prstGeom>
          <a:noFill/>
        </p:spPr>
        <p:txBody>
          <a:bodyPr wrap="square" rtlCol="0">
            <a:spAutoFit/>
          </a:bodyPr>
          <a:lstStyle/>
          <a:p>
            <a:pPr algn="ctr"/>
            <a:r>
              <a:rPr lang="ja-JP" altLang="en-US" sz="900" dirty="0">
                <a:solidFill>
                  <a:prstClr val="black"/>
                </a:solidFill>
                <a:latin typeface="HG丸ｺﾞｼｯｸM-PRO" pitchFamily="50" charset="-128"/>
                <a:ea typeface="HG丸ｺﾞｼｯｸM-PRO" pitchFamily="50" charset="-128"/>
              </a:rPr>
              <a:t>－８－</a:t>
            </a:r>
          </a:p>
        </p:txBody>
      </p:sp>
      <p:sp>
        <p:nvSpPr>
          <p:cNvPr id="20" name="Rectangle 35">
            <a:extLst>
              <a:ext uri="{FF2B5EF4-FFF2-40B4-BE49-F238E27FC236}">
                <a16:creationId xmlns:a16="http://schemas.microsoft.com/office/drawing/2014/main" id="{99DC6DD3-C641-452B-A3FD-B79FF36C2A49}"/>
              </a:ext>
            </a:extLst>
          </p:cNvPr>
          <p:cNvSpPr>
            <a:spLocks noChangeArrowheads="1"/>
          </p:cNvSpPr>
          <p:nvPr/>
        </p:nvSpPr>
        <p:spPr bwMode="auto">
          <a:xfrm>
            <a:off x="178419" y="5722913"/>
            <a:ext cx="6346825" cy="312732"/>
          </a:xfrm>
          <a:prstGeom prst="rect">
            <a:avLst/>
          </a:prstGeom>
          <a:noFill/>
          <a:ln w="19050">
            <a:noFill/>
            <a:miter lim="800000"/>
            <a:headEnd/>
            <a:tailEnd/>
          </a:ln>
        </p:spPr>
        <p:txBody>
          <a:bodyPr wrap="none"/>
          <a:lstStyle/>
          <a:p>
            <a:pPr>
              <a:lnSpc>
                <a:spcPct val="120000"/>
              </a:lnSpc>
            </a:pP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rPr>
              <a:t>支援の対象となる主な整備内容は次のとおりです。</a:t>
            </a:r>
          </a:p>
        </p:txBody>
      </p:sp>
      <p:sp>
        <p:nvSpPr>
          <p:cNvPr id="21" name="角丸四角形 8">
            <a:extLst>
              <a:ext uri="{FF2B5EF4-FFF2-40B4-BE49-F238E27FC236}">
                <a16:creationId xmlns:a16="http://schemas.microsoft.com/office/drawing/2014/main" id="{7BC077B4-8AD6-48EE-9B2C-2F093DD0C640}"/>
              </a:ext>
            </a:extLst>
          </p:cNvPr>
          <p:cNvSpPr/>
          <p:nvPr/>
        </p:nvSpPr>
        <p:spPr>
          <a:xfrm>
            <a:off x="178418" y="5345695"/>
            <a:ext cx="3623463" cy="315313"/>
          </a:xfrm>
          <a:prstGeom prst="roundRect">
            <a:avLst/>
          </a:prstGeom>
          <a:solidFill>
            <a:srgbClr val="008080"/>
          </a:solidFill>
          <a:ln w="254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（５）対象となる整備内容の詳細</a:t>
            </a:r>
          </a:p>
        </p:txBody>
      </p:sp>
      <p:graphicFrame>
        <p:nvGraphicFramePr>
          <p:cNvPr id="22" name="Group 1831">
            <a:extLst>
              <a:ext uri="{FF2B5EF4-FFF2-40B4-BE49-F238E27FC236}">
                <a16:creationId xmlns:a16="http://schemas.microsoft.com/office/drawing/2014/main" id="{E7BBE781-3AFA-4E62-9490-1CC1ED78527A}"/>
              </a:ext>
            </a:extLst>
          </p:cNvPr>
          <p:cNvGraphicFramePr>
            <a:graphicFrameLocks noGrp="1"/>
          </p:cNvGraphicFramePr>
          <p:nvPr>
            <p:extLst>
              <p:ext uri="{D42A27DB-BD31-4B8C-83A1-F6EECF244321}">
                <p14:modId xmlns:p14="http://schemas.microsoft.com/office/powerpoint/2010/main" val="2977598133"/>
              </p:ext>
            </p:extLst>
          </p:nvPr>
        </p:nvGraphicFramePr>
        <p:xfrm>
          <a:off x="178418" y="6165667"/>
          <a:ext cx="6459634" cy="3331251"/>
        </p:xfrm>
        <a:graphic>
          <a:graphicData uri="http://schemas.openxmlformats.org/drawingml/2006/table">
            <a:tbl>
              <a:tblPr>
                <a:tableStyleId>{616DA210-FB5B-4158-B5E0-FEB733F419BA}</a:tableStyleId>
              </a:tblPr>
              <a:tblGrid>
                <a:gridCol w="5139055">
                  <a:extLst>
                    <a:ext uri="{9D8B030D-6E8A-4147-A177-3AD203B41FA5}">
                      <a16:colId xmlns:a16="http://schemas.microsoft.com/office/drawing/2014/main" val="20000"/>
                    </a:ext>
                  </a:extLst>
                </a:gridCol>
                <a:gridCol w="1320579">
                  <a:extLst>
                    <a:ext uri="{9D8B030D-6E8A-4147-A177-3AD203B41FA5}">
                      <a16:colId xmlns:a16="http://schemas.microsoft.com/office/drawing/2014/main" val="20001"/>
                    </a:ext>
                  </a:extLst>
                </a:gridCol>
              </a:tblGrid>
              <a:tr h="312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u="none" strike="noStrike" cap="none" normalizeH="0" baseline="0" dirty="0">
                          <a:ln>
                            <a:noFill/>
                          </a:ln>
                          <a:effectLst/>
                          <a:latin typeface="UD デジタル 教科書体 N-R" panose="02020400000000000000" pitchFamily="17" charset="-128"/>
                          <a:ea typeface="UD デジタル 教科書体 N-R" panose="02020400000000000000" pitchFamily="17" charset="-128"/>
                        </a:rPr>
                        <a:t>助成対象となる主な整備内容</a:t>
                      </a:r>
                      <a:endParaRPr kumimoji="1" lang="ja-JP" altLang="en-US" sz="1200" b="0" i="0" u="none" strike="noStrike" cap="none" normalizeH="0" baseline="0" dirty="0">
                        <a:ln>
                          <a:noFill/>
                        </a:ln>
                        <a:solidFill>
                          <a:schemeClr val="tx1"/>
                        </a:solidFill>
                        <a:effectLst/>
                        <a:latin typeface="UD デジタル 教科書体 N-R" panose="02020400000000000000" pitchFamily="17" charset="-128"/>
                        <a:ea typeface="UD デジタル 教科書体 N-R" panose="02020400000000000000" pitchFamily="17" charset="-128"/>
                      </a:endParaRPr>
                    </a:p>
                  </a:txBody>
                  <a:tcPr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u="none" strike="noStrike" cap="none" normalizeH="0" baseline="0" dirty="0">
                          <a:ln>
                            <a:noFill/>
                          </a:ln>
                          <a:effectLst/>
                          <a:latin typeface="UD デジタル 教科書体 N-R" panose="02020400000000000000" pitchFamily="17" charset="-128"/>
                          <a:ea typeface="UD デジタル 教科書体 N-R" panose="02020400000000000000" pitchFamily="17" charset="-128"/>
                        </a:rPr>
                        <a:t>実施要件等</a:t>
                      </a:r>
                      <a:endParaRPr kumimoji="1" lang="ja-JP" altLang="en-US" sz="1200" b="0" i="0" u="none" strike="noStrike" cap="none" normalizeH="0" baseline="0" dirty="0">
                        <a:ln>
                          <a:noFill/>
                        </a:ln>
                        <a:solidFill>
                          <a:schemeClr val="tx1"/>
                        </a:solidFill>
                        <a:effectLst/>
                        <a:latin typeface="UD デジタル 教科書体 N-R" panose="02020400000000000000" pitchFamily="17" charset="-128"/>
                        <a:ea typeface="UD デジタル 教科書体 N-R" panose="02020400000000000000" pitchFamily="17" charset="-128"/>
                      </a:endParaRPr>
                    </a:p>
                  </a:txBody>
                  <a:tcPr anchor="ctr" horzOverflow="overflow"/>
                </a:tc>
                <a:extLst>
                  <a:ext uri="{0D108BD9-81ED-4DB2-BD59-A6C34878D82A}">
                    <a16:rowId xmlns:a16="http://schemas.microsoft.com/office/drawing/2014/main" val="10000"/>
                  </a:ext>
                </a:extLst>
              </a:tr>
              <a:tr h="2074167">
                <a:tc>
                  <a:txBody>
                    <a:bodyPr/>
                    <a:lstStyle/>
                    <a:p>
                      <a:pPr>
                        <a:lnSpc>
                          <a:spcPts val="1700"/>
                        </a:lnSpc>
                      </a:pPr>
                      <a:r>
                        <a:rPr kumimoji="1" lang="ja-JP" altLang="en-US" sz="1100" u="sng" kern="1200" baseline="0" dirty="0">
                          <a:solidFill>
                            <a:schemeClr val="tx1"/>
                          </a:solidFill>
                          <a:latin typeface="UD デジタル 教科書体 NK-R" panose="02020400000000000000" pitchFamily="18" charset="-128"/>
                          <a:ea typeface="UD デジタル 教科書体 NK-R" panose="02020400000000000000" pitchFamily="18" charset="-128"/>
                        </a:rPr>
                        <a:t>１．　 農業用機械等の整備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（１）   農業用機械等の取得</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乾燥調製、集出荷、育苗、加工、冷蔵、貯蔵、包装、高品質堆肥の製造・保管 </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等に必要な機械及び施設等の整備</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（３）   農業用水の配管・ポンプ等の整備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（４）   販路拡大、鮮度維持等のための施設の整備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（５）   栽培管理技術・経営管理に関する指導・研修、土壌分析、作物の品質検定、　</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　土地の利用調整等に必要な機器の整備</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700"/>
                        </a:lnSpc>
                      </a:pP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など</a:t>
                      </a:r>
                      <a:endPar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50" kern="1200" baseline="0" dirty="0">
                          <a:solidFill>
                            <a:schemeClr val="tx1"/>
                          </a:solidFill>
                          <a:latin typeface="UD デジタル 教科書体 NK-R" panose="02020400000000000000" pitchFamily="18" charset="-128"/>
                          <a:ea typeface="UD デジタル 教科書体 NK-R" panose="02020400000000000000" pitchFamily="18" charset="-128"/>
                        </a:rPr>
                        <a:t>（１）の農業用</a:t>
                      </a:r>
                      <a:r>
                        <a:rPr kumimoji="1" lang="ja-JP" altLang="en-US" sz="1050" kern="1200" baseline="0" dirty="0">
                          <a:latin typeface="UD デジタル 教科書体 NK-R" panose="02020400000000000000" pitchFamily="18" charset="-128"/>
                          <a:ea typeface="UD デジタル 教科書体 NK-R" panose="02020400000000000000" pitchFamily="18" charset="-128"/>
                        </a:rPr>
                        <a:t>機械にあっては、１／３以内（ただし、沖縄県で実施する場合並びに水稲直播機、細断型ロールベーラー、稲発酵粗飼料用ロールベーラー及び家畜ふん尿の処理利用に係る機械を対象とする場合は１／２以内。）</a:t>
                      </a:r>
                      <a:endParaRPr kumimoji="1" lang="en-US" altLang="ja-JP" sz="1050" kern="1200" baseline="0" dirty="0">
                        <a:latin typeface="UD デジタル 教科書体 NK-R" panose="02020400000000000000" pitchFamily="18" charset="-128"/>
                        <a:ea typeface="UD デジタル 教科書体 NK-R" panose="02020400000000000000" pitchFamily="18" charset="-128"/>
                      </a:endParaRPr>
                    </a:p>
                  </a:txBody>
                  <a:tcPr horzOverflow="overflow"/>
                </a:tc>
                <a:extLst>
                  <a:ext uri="{0D108BD9-81ED-4DB2-BD59-A6C34878D82A}">
                    <a16:rowId xmlns:a16="http://schemas.microsoft.com/office/drawing/2014/main" val="10001"/>
                  </a:ext>
                </a:extLst>
              </a:tr>
              <a:tr h="944909">
                <a:tc>
                  <a:txBody>
                    <a:bodyPr/>
                    <a:lstStyle/>
                    <a:p>
                      <a:pPr>
                        <a:lnSpc>
                          <a:spcPts val="1600"/>
                        </a:lnSpc>
                      </a:pPr>
                      <a:r>
                        <a:rPr kumimoji="1" lang="ja-JP" altLang="en-US" sz="1100" u="sng" kern="1200" baseline="0" dirty="0">
                          <a:solidFill>
                            <a:schemeClr val="tx1"/>
                          </a:solidFill>
                          <a:latin typeface="UD デジタル 教科書体 NK-R" panose="02020400000000000000" pitchFamily="18" charset="-128"/>
                          <a:ea typeface="UD デジタル 教科書体 NK-R" panose="02020400000000000000" pitchFamily="18" charset="-128"/>
                        </a:rPr>
                        <a:t>２．  </a:t>
                      </a:r>
                      <a:r>
                        <a:rPr kumimoji="1" lang="ja-JP" altLang="en-US" sz="1100" u="sng" kern="1200" baseline="0" dirty="0">
                          <a:latin typeface="UD デジタル 教科書体 NK-R" panose="02020400000000000000" pitchFamily="18" charset="-128"/>
                          <a:ea typeface="UD デジタル 教科書体 NK-R" panose="02020400000000000000" pitchFamily="18" charset="-128"/>
                        </a:rPr>
                        <a:t>簡易な基盤整備</a:t>
                      </a: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   </a:t>
                      </a:r>
                      <a:r>
                        <a:rPr kumimoji="1" lang="zh-CN" altLang="en-US" sz="1100" kern="1200" baseline="0" dirty="0">
                          <a:latin typeface="UD デジタル 教科書体 NK-R" panose="02020400000000000000" pitchFamily="18" charset="-128"/>
                          <a:ea typeface="UD デジタル 教科書体 NK-R" panose="02020400000000000000" pitchFamily="18" charset="-128"/>
                        </a:rPr>
                        <a:t>区画整理</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畦畔整備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用排水整備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農道整備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農地保全整備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建物用地整備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　　　　</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農用地の交換・分割並びに合併等による農用地の集団化のための土地評定、</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測量及び許可申請</a:t>
                      </a:r>
                      <a:endParaRPr kumimoji="1" lang="ja-JP" altLang="en-US" sz="11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105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endParaRPr>
                    </a:p>
                  </a:txBody>
                  <a:tcPr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5264002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fc9b034fc8e50a4528bb9d7cc5d41beb">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3e84e8086d73e2ea66da596943eb2920"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4f5c__x6210__x65e5__x6642_ xmlns="f3721bd6-99fe-4474-9705-08ceebe9e714" xsi:nil="true"/>
    <lcf76f155ced4ddcb4097134ff3c332f xmlns="f3721bd6-99fe-4474-9705-08ceebe9e714">
      <Terms xmlns="http://schemas.microsoft.com/office/infopath/2007/PartnerControls"/>
    </lcf76f155ced4ddcb4097134ff3c332f>
    <TaxCatchAll xmlns="37475c82-dadc-4e40-94bd-312afdab25f6" xsi:nil="true"/>
  </documentManagement>
</p:properties>
</file>

<file path=customXml/itemProps1.xml><?xml version="1.0" encoding="utf-8"?>
<ds:datastoreItem xmlns:ds="http://schemas.openxmlformats.org/officeDocument/2006/customXml" ds:itemID="{50D8F239-316B-4E87-BBC0-4AD12A1AD56D}"/>
</file>

<file path=customXml/itemProps2.xml><?xml version="1.0" encoding="utf-8"?>
<ds:datastoreItem xmlns:ds="http://schemas.openxmlformats.org/officeDocument/2006/customXml" ds:itemID="{CA024848-D804-42AB-9BD5-23096D64DDA1}"/>
</file>

<file path=customXml/itemProps3.xml><?xml version="1.0" encoding="utf-8"?>
<ds:datastoreItem xmlns:ds="http://schemas.openxmlformats.org/officeDocument/2006/customXml" ds:itemID="{E670DA19-3F95-4ADF-AA38-B5EEF38EAE51}"/>
</file>

<file path=docProps/app.xml><?xml version="1.0" encoding="utf-8"?>
<Properties xmlns="http://schemas.openxmlformats.org/officeDocument/2006/extended-properties" xmlns:vt="http://schemas.openxmlformats.org/officeDocument/2006/docPropsVTypes">
  <Template>blank</Template>
  <TotalTime>16126</TotalTime>
  <Words>3537</Words>
  <Application>Microsoft Office PowerPoint</Application>
  <PresentationFormat>A4 210 x 297 mm</PresentationFormat>
  <Paragraphs>301</Paragraphs>
  <Slides>10</Slides>
  <Notes>6</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10</vt:i4>
      </vt:variant>
    </vt:vector>
  </HeadingPairs>
  <TitlesOfParts>
    <vt:vector size="22" baseType="lpstr">
      <vt:lpstr>HG丸ｺﾞｼｯｸM-PRO</vt:lpstr>
      <vt:lpstr>ＭＳ ゴシック</vt:lpstr>
      <vt:lpstr>UD デジタル 教科書体 N-B</vt:lpstr>
      <vt:lpstr>UD デジタル 教科書体 NK-B</vt:lpstr>
      <vt:lpstr>UD デジタル 教科書体 NK-R</vt:lpstr>
      <vt:lpstr>UD デジタル 教科書体 N-R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1437</cp:revision>
  <cp:lastPrinted>2026-02-19T13:57:08Z</cp:lastPrinted>
  <dcterms:created xsi:type="dcterms:W3CDTF">2012-10-10T00:46:07Z</dcterms:created>
  <dcterms:modified xsi:type="dcterms:W3CDTF">2026-02-25T05:35:25Z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0x01010058E6A951250D2C498D3324B9B1A2C222</vt:lpwstr>
  </property>
  <property fmtid="{D5CDD505-2E9C-101B-9397-08002B2CF9AE}" pid="3" name="MediaServiceImageTags">
    <vt:lpwstr/>
  </property>
</Properties>
</file>