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2016" y="-3162"/>
      </p:cViewPr>
      <p:guideLst>
        <p:guide orient="horz" pos="3120"/>
        <p:guide pos="2160"/>
      </p:guideLst>
    </p:cSldViewPr>
  </p:slideViewPr>
  <p:notesTextViewPr>
    <p:cViewPr>
      <p:scale>
        <a:sx n="1" d="1"/>
        <a:sy n="1" d="1"/>
      </p:scale>
      <p:origin x="0" y="0"/>
    </p:cViewPr>
  </p:notesTextViewPr>
  <p:gridSpacing cx="76200" cy="76200"/>
</p:viewPr>
</file>

<file path=ppt/_rels/presentation.xml.rels>&#65279;<?xml version="1.0" encoding="utf-8" standalone="yes"?>
<Relationships xmlns="http://schemas.openxmlformats.org/package/2006/relationships">
  <Relationship Id="rId8" Type="http://schemas.openxmlformats.org/officeDocument/2006/relationships/presProps" Target="presProps.xml" />
  <Relationship Id="rId3" Type="http://schemas.openxmlformats.org/officeDocument/2006/relationships/customXml" Target="../customXml/item3.xml" />
  <Relationship Id="rId7" Type="http://schemas.openxmlformats.org/officeDocument/2006/relationships/notesMaster" Target="notesMasters/notesMaster1.xml" />
  <Relationship Id="rId12" Type="http://schemas.microsoft.com/office/2016/11/relationships/changesInfo" Target="changesInfos/changesInfo1.xml" />
  <Relationship Id="rId2" Type="http://schemas.openxmlformats.org/officeDocument/2006/relationships/customXml" Target="../customXml/item2.xml" />
  <Relationship Id="rId1" Type="http://schemas.openxmlformats.org/officeDocument/2006/relationships/customXml" Target="../customXml/item1.xml" />
  <Relationship Id="rId6" Type="http://schemas.openxmlformats.org/officeDocument/2006/relationships/slide" Target="slides/slide2.xml" />
  <Relationship Id="rId11" Type="http://schemas.openxmlformats.org/officeDocument/2006/relationships/tableStyles" Target="tableStyles.xml" />
  <Relationship Id="rId5" Type="http://schemas.openxmlformats.org/officeDocument/2006/relationships/slide" Target="slides/slide1.xml" />
  <Relationship Id="rId10" Type="http://schemas.openxmlformats.org/officeDocument/2006/relationships/theme" Target="theme/theme1.xml" />
  <Relationship Id="rId4" Type="http://schemas.openxmlformats.org/officeDocument/2006/relationships/slideMaster" Target="slideMasters/slideMaster1.xml" />
  <Relationship Id="rId9" Type="http://schemas.openxmlformats.org/officeDocument/2006/relationships/viewProps" Target="viewProps.xml" />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今吉 泰亮(IMAYOSHI Taisuke)" userId="24a1edbd-c94c-4ebe-8558-24a11e9c610d" providerId="ADAL" clId="{881541A1-1219-46BB-BD37-0DEC614B9261}"/>
    <pc:docChg chg="undo custSel modSld">
      <pc:chgData name="今吉 泰亮(IMAYOSHI Taisuke)" userId="24a1edbd-c94c-4ebe-8558-24a11e9c610d" providerId="ADAL" clId="{881541A1-1219-46BB-BD37-0DEC614B9261}" dt="2026-04-03T07:07:42.814" v="5" actId="6549"/>
      <pc:docMkLst>
        <pc:docMk/>
      </pc:docMkLst>
      <pc:sldChg chg="modSp mod">
        <pc:chgData name="今吉 泰亮(IMAYOSHI Taisuke)" userId="24a1edbd-c94c-4ebe-8558-24a11e9c610d" providerId="ADAL" clId="{881541A1-1219-46BB-BD37-0DEC614B9261}" dt="2026-04-03T07:07:42.814" v="5" actId="6549"/>
        <pc:sldMkLst>
          <pc:docMk/>
          <pc:sldMk cId="1093664850" sldId="280"/>
        </pc:sldMkLst>
        <pc:spChg chg="mod">
          <ac:chgData name="今吉 泰亮(IMAYOSHI Taisuke)" userId="24a1edbd-c94c-4ebe-8558-24a11e9c610d" providerId="ADAL" clId="{881541A1-1219-46BB-BD37-0DEC614B9261}" dt="2026-04-03T07:07:26.005" v="2" actId="20577"/>
          <ac:spMkLst>
            <pc:docMk/>
            <pc:sldMk cId="1093664850" sldId="280"/>
            <ac:spMk id="7" creationId="{2DBBDB31-7EB9-5755-D3B9-CFC62A272C31}"/>
          </ac:spMkLst>
        </pc:spChg>
        <pc:spChg chg="mod">
          <ac:chgData name="今吉 泰亮(IMAYOSHI Taisuke)" userId="24a1edbd-c94c-4ebe-8558-24a11e9c610d" providerId="ADAL" clId="{881541A1-1219-46BB-BD37-0DEC614B9261}" dt="2026-04-03T07:07:42.814" v="5" actId="6549"/>
          <ac:spMkLst>
            <pc:docMk/>
            <pc:sldMk cId="1093664850" sldId="280"/>
            <ac:spMk id="24" creationId="{14657601-057C-FD0D-9899-AAA1F285F5A6}"/>
          </ac:spMkLst>
        </pc:spChg>
      </pc:sldChg>
    </pc:docChg>
  </pc:docChgLst>
</pc:chgInfo>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2026/4/3</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notesSlide" Target="../notesSlides/notesSlide1.xml" />
  <Relationship Id="rId1" Type="http://schemas.openxmlformats.org/officeDocument/2006/relationships/slideLayout" Target="../slideLayouts/slideLayout7.xml" />
  <Relationship Id="rId5" Type="http://schemas.openxmlformats.org/officeDocument/2006/relationships/image" Target="../media/image3.png" />
  <Relationship Id="rId4" Type="http://schemas.openxmlformats.org/officeDocument/2006/relationships/image" Target="../media/image2.emf" />
</Relationships>
</file>

<file path=ppt/slides/_rels/slide2.xml.rels>&#65279;<?xml version="1.0" encoding="utf-8" standalone="yes"?>
<Relationships xmlns="http://schemas.openxmlformats.org/package/2006/relationships">
  <Relationship Id="rId2" Type="http://schemas.openxmlformats.org/officeDocument/2006/relationships/notesSlide" Target="../notesSlides/notesSlide2.xml" />
  <Relationship Id="rId1" Type="http://schemas.openxmlformats.org/officeDocument/2006/relationships/slideLayout" Target="../slideLayouts/slideLayout7.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a:latin typeface="Meiryo UI" panose="020B0604030504040204" pitchFamily="50" charset="-128"/>
                <a:ea typeface="Meiryo UI" panose="020B0604030504040204" pitchFamily="50" charset="-128"/>
              </a:rPr>
              <a:t>する、各種</a:t>
            </a:r>
            <a:r>
              <a:rPr lang="ja-JP" altLang="en-US" sz="1400" b="1">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a:latin typeface="Meiryo UI" panose="020B0604030504040204" pitchFamily="50" charset="-128"/>
                <a:ea typeface="Meiryo UI" panose="020B0604030504040204" pitchFamily="50" charset="-128"/>
              </a:rPr>
              <a:t>が対象です。</a:t>
            </a:r>
            <a:r>
              <a:rPr lang="ja-JP" altLang="en-US" sz="1400">
                <a:solidFill>
                  <a:schemeClr val="tx1"/>
                </a:solidFill>
                <a:latin typeface="Meiryo UI" panose="020B0604030504040204" pitchFamily="50" charset="-128"/>
                <a:ea typeface="Meiryo UI" panose="020B0604030504040204" pitchFamily="50" charset="-128"/>
              </a:rPr>
              <a:t>たとえば・・・</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トラクター、田植機、コンバインなどの農業用機械</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乾燥調製施設（乾燥機等）、集出荷施設（選果機等）、</a:t>
            </a:r>
            <a:br>
              <a:rPr lang="en-US" altLang="ja-JP" sz="1400">
                <a:latin typeface="Meiryo UI" panose="020B0604030504040204" pitchFamily="50" charset="-128"/>
                <a:ea typeface="Meiryo UI" panose="020B0604030504040204" pitchFamily="50" charset="-128"/>
              </a:rPr>
            </a:br>
            <a:r>
              <a:rPr lang="ja-JP" altLang="en-US" sz="1400">
                <a:latin typeface="Meiryo UI" panose="020B0604030504040204" pitchFamily="50" charset="-128"/>
                <a:ea typeface="Meiryo UI" panose="020B0604030504040204" pitchFamily="50" charset="-128"/>
              </a:rPr>
              <a:t>農畜産物加工施設（加工設備等）などの施設</a:t>
            </a:r>
            <a:endParaRPr lang="en-US" altLang="ja-JP" sz="1400">
              <a:latin typeface="Meiryo UI" panose="020B0604030504040204" pitchFamily="50" charset="-128"/>
              <a:ea typeface="Meiryo UI" panose="020B0604030504040204" pitchFamily="50" charset="-128"/>
            </a:endParaRPr>
          </a:p>
          <a:p>
            <a:pPr marL="360000" indent="-252000">
              <a:lnSpc>
                <a:spcPts val="2000"/>
              </a:lnSpc>
            </a:pPr>
            <a:r>
              <a:rPr lang="ja-JP" altLang="en-US" sz="1400">
                <a:solidFill>
                  <a:schemeClr val="accent3"/>
                </a:solidFill>
                <a:latin typeface="Meiryo UI" panose="020B0604030504040204" pitchFamily="50" charset="-128"/>
                <a:ea typeface="Meiryo UI" panose="020B0604030504040204" pitchFamily="50" charset="-128"/>
              </a:rPr>
              <a:t>●</a:t>
            </a:r>
            <a:r>
              <a:rPr lang="ja-JP" altLang="en-US" sz="1400">
                <a:latin typeface="Meiryo UI" panose="020B0604030504040204" pitchFamily="50" charset="-128"/>
                <a:ea typeface="Meiryo UI" panose="020B0604030504040204" pitchFamily="50" charset="-128"/>
              </a:rPr>
              <a:t>　ビニールハウス　など</a:t>
            </a:r>
            <a:endParaRPr lang="en-US" altLang="ja-JP" sz="140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令和８年４月３日時点</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a:solidFill>
                  <a:schemeClr val="tx1"/>
                </a:solidFill>
                <a:latin typeface="Meiryo UI" panose="020B0604030504040204" pitchFamily="50" charset="-128"/>
                <a:ea typeface="Meiryo UI" panose="020B0604030504040204" pitchFamily="50" charset="-128"/>
              </a:rPr>
              <a:t>3/10</a:t>
            </a:r>
            <a:r>
              <a:rPr lang="ja-JP" altLang="en-US" sz="160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現行の地域計画か、見直し後の地域計画において、目標集積率が現状の集積率よりも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a:solidFill>
                  <a:schemeClr val="accent2"/>
                </a:solidFill>
                <a:latin typeface="Meiryo UI"/>
                <a:ea typeface="Meiryo UI"/>
              </a:rPr>
              <a:t>経営面積の拡大以外の目標も</a:t>
            </a:r>
            <a:br>
              <a:rPr lang="en-US" altLang="ja-JP" sz="1100" b="1">
                <a:latin typeface="Meiryo UI" panose="020B0604030504040204" pitchFamily="50" charset="-128"/>
                <a:ea typeface="Meiryo UI" panose="020B0604030504040204" pitchFamily="50" charset="-128"/>
              </a:rPr>
            </a:br>
            <a:r>
              <a:rPr lang="ja-JP" altLang="en-US" sz="1100" b="1">
                <a:solidFill>
                  <a:schemeClr val="accent2"/>
                </a:solidFill>
                <a:latin typeface="Meiryo UI"/>
                <a:ea typeface="Meiryo UI"/>
              </a:rPr>
              <a:t>選択できるように!!</a:t>
            </a:r>
            <a:endParaRPr kumimoji="1" lang="ja-JP" altLang="en-US" sz="1100" b="1">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189531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a:t>
            </a:r>
            <a:r>
              <a:rPr lang="ja-JP" altLang="en-US" sz="1100" b="1" dirty="0">
                <a:solidFill>
                  <a:schemeClr val="accent2"/>
                </a:solidFill>
                <a:latin typeface="Meiryo UI"/>
                <a:ea typeface="Meiryo UI"/>
              </a:rPr>
              <a:t>見直し</a:t>
            </a:r>
            <a:r>
              <a:rPr kumimoji="1" lang="ja-JP" altLang="en-US" sz="1100" b="1" dirty="0">
                <a:solidFill>
                  <a:schemeClr val="accent2"/>
                </a:solidFill>
                <a:latin typeface="Meiryo UI"/>
                <a:ea typeface="Meiryo UI"/>
              </a:rPr>
              <a:t>に取り組む</a:t>
            </a:r>
            <a:endParaRPr kumimoji="1" lang="en-US" altLang="ja-JP" sz="1100" b="1" dirty="0">
              <a:solidFill>
                <a:schemeClr val="accent2"/>
              </a:solidFill>
              <a:latin typeface="Meiryo UI"/>
              <a:ea typeface="Meiryo UI"/>
            </a:endParaRPr>
          </a:p>
          <a:p>
            <a:r>
              <a:rPr kumimoji="1" lang="ja-JP" altLang="en-US" sz="1100" b="1" dirty="0">
                <a:solidFill>
                  <a:schemeClr val="accent2"/>
                </a:solidFill>
                <a:latin typeface="Meiryo UI"/>
                <a:ea typeface="Meiryo UI"/>
              </a:rPr>
              <a:t>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a:solidFill>
                  <a:schemeClr val="accent2"/>
                </a:solidFill>
                <a:latin typeface="Meiryo UI"/>
                <a:ea typeface="Meiryo UI"/>
              </a:rPr>
              <a:t>法人の</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補助上限</a:t>
            </a:r>
            <a:br>
              <a:rPr lang="en-US" altLang="ja-JP" sz="1000" b="1">
                <a:latin typeface="Meiryo UI" panose="020B0604030504040204" pitchFamily="50" charset="-128"/>
                <a:ea typeface="Meiryo UI" panose="020B0604030504040204" pitchFamily="50" charset="-128"/>
              </a:rPr>
            </a:br>
            <a:r>
              <a:rPr kumimoji="1" lang="ja-JP" altLang="en-US" sz="1000" b="1">
                <a:solidFill>
                  <a:schemeClr val="accent2"/>
                </a:solidFill>
                <a:latin typeface="Meiryo UI"/>
                <a:ea typeface="Meiryo UI"/>
              </a:rPr>
              <a:t>の引上げ</a:t>
            </a:r>
            <a:r>
              <a:rPr lang="ja-JP" altLang="en-US" sz="1000" b="1">
                <a:solidFill>
                  <a:schemeClr val="accent2"/>
                </a:solidFill>
                <a:latin typeface="Meiryo UI"/>
                <a:ea typeface="Meiryo UI"/>
              </a:rPr>
              <a:t>!!</a:t>
            </a:r>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lang="en-US" altLang="ja-JP" sz="1000" b="1">
              <a:solidFill>
                <a:schemeClr val="accent2"/>
              </a:solidFill>
              <a:latin typeface="Meiryo UI"/>
              <a:ea typeface="Meiryo UI"/>
            </a:endParaRPr>
          </a:p>
          <a:p>
            <a:endParaRPr kumimoji="1" lang="ja-JP" altLang="en-US" sz="1000" b="1">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a:solidFill>
                  <a:schemeClr val="accent2"/>
                </a:solidFill>
                <a:latin typeface="Meiryo UI" panose="020B0604030504040204" pitchFamily="50" charset="-128"/>
                <a:ea typeface="Meiryo UI" panose="020B0604030504040204" pitchFamily="50" charset="-128"/>
              </a:rPr>
              <a:t>R</a:t>
            </a:r>
            <a:r>
              <a:rPr lang="ja-JP" altLang="en-US" sz="1000" b="1">
                <a:solidFill>
                  <a:schemeClr val="accent2"/>
                </a:solidFill>
                <a:latin typeface="Meiryo UI" panose="020B0604030504040204" pitchFamily="50" charset="-128"/>
                <a:ea typeface="Meiryo UI" panose="020B0604030504040204" pitchFamily="50" charset="-128"/>
              </a:rPr>
              <a:t>７補正～の</a:t>
            </a:r>
            <a:r>
              <a:rPr kumimoji="1" lang="ja-JP" altLang="en-US" sz="1000" b="1">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a:latin typeface="Meiryo UI" panose="020B0604030504040204" pitchFamily="50" charset="-128"/>
                <a:ea typeface="Meiryo UI" panose="020B0604030504040204" pitchFamily="50" charset="-128"/>
              </a:rPr>
              <a:t>1,500</a:t>
            </a:r>
            <a:r>
              <a:rPr kumimoji="1" lang="ja-JP" altLang="en-US" sz="900">
                <a:latin typeface="Meiryo UI" panose="020B0604030504040204" pitchFamily="50" charset="-128"/>
                <a:ea typeface="Meiryo UI" panose="020B0604030504040204" pitchFamily="50" charset="-128"/>
              </a:rPr>
              <a:t>万円→</a:t>
            </a:r>
            <a:r>
              <a:rPr kumimoji="1" lang="en-US" altLang="ja-JP" sz="900">
                <a:latin typeface="Meiryo UI" panose="020B0604030504040204" pitchFamily="50" charset="-128"/>
                <a:ea typeface="Meiryo UI" panose="020B0604030504040204" pitchFamily="50" charset="-128"/>
              </a:rPr>
              <a:t>3,000</a:t>
            </a:r>
            <a:r>
              <a:rPr kumimoji="1" lang="ja-JP" altLang="en-US" sz="90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a:solidFill>
                  <a:srgbClr val="C0504D"/>
                </a:solidFill>
                <a:latin typeface="Meiryo UI" panose="020B0604030504040204" pitchFamily="50" charset="-128"/>
                <a:ea typeface="Meiryo UI" panose="020B0604030504040204" pitchFamily="50" charset="-128"/>
              </a:rPr>
              <a:t>NEW</a:t>
            </a:r>
            <a:endParaRPr kumimoji="1" lang="ja-JP" altLang="en-US" sz="1050" b="1">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20660" y="8387959"/>
            <a:ext cx="250257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a:latin typeface="Meiryo UI" panose="020B0604030504040204" pitchFamily="50" charset="-128"/>
                <a:ea typeface="Meiryo UI" panose="020B0604030504040204" pitchFamily="50" charset="-128"/>
              </a:rPr>
              <a:t>地域計画に位置付けられた</a:t>
            </a:r>
            <a:r>
              <a:rPr lang="ja-JP" altLang="en-US" sz="1400" b="1">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a:latin typeface="ＭＳ Ｐ明朝" panose="02020600040205080304" pitchFamily="18" charset="-128"/>
                <a:ea typeface="ＭＳ Ｐ明朝" panose="02020600040205080304" pitchFamily="18" charset="-128"/>
              </a:rPr>
              <a:t>※</a:t>
            </a:r>
            <a:r>
              <a:rPr lang="ja-JP" altLang="en-US" sz="1050">
                <a:latin typeface="ＭＳ Ｐ明朝" panose="02020600040205080304" pitchFamily="18" charset="-128"/>
                <a:ea typeface="ＭＳ Ｐ明朝" panose="02020600040205080304" pitchFamily="18" charset="-128"/>
              </a:rPr>
              <a:t>　認定農業者、</a:t>
            </a:r>
            <a:r>
              <a:rPr lang="zh-TW" altLang="en-US" sz="1050">
                <a:latin typeface="ＭＳ Ｐ明朝" panose="02020600040205080304" pitchFamily="18" charset="-128"/>
                <a:ea typeface="ＭＳ Ｐ明朝" panose="02020600040205080304" pitchFamily="18" charset="-128"/>
              </a:rPr>
              <a:t>認定新規就農者</a:t>
            </a:r>
            <a:r>
              <a:rPr lang="ja-JP" altLang="en-US" sz="105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4" name="テキスト ボックス 133">
            <a:extLst>
              <a:ext uri="{FF2B5EF4-FFF2-40B4-BE49-F238E27FC236}">
                <a16:creationId xmlns:a16="http://schemas.microsoft.com/office/drawing/2014/main" id="{F9D1E2FC-1E36-5677-7458-59ABDADF3ECB}"/>
              </a:ext>
            </a:extLst>
          </p:cNvPr>
          <p:cNvSpPr txBox="1"/>
          <p:nvPr/>
        </p:nvSpPr>
        <p:spPr>
          <a:xfrm>
            <a:off x="4024267" y="8750636"/>
            <a:ext cx="2929149" cy="461665"/>
          </a:xfrm>
          <a:prstGeom prst="rect">
            <a:avLst/>
          </a:prstGeom>
          <a:noFill/>
          <a:ln w="25400" cmpd="sng">
            <a:noFill/>
            <a:prstDash val="dash"/>
          </a:ln>
        </p:spPr>
        <p:txBody>
          <a:bodyPr wrap="square" rtlCol="0">
            <a:spAutoFit/>
          </a:bodyPr>
          <a:lstStyle/>
          <a:p>
            <a:pPr lvl="0">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lang="ja-JP" altLang="en-US" sz="1200">
                <a:solidFill>
                  <a:prstClr val="black"/>
                </a:solidFill>
                <a:latin typeface="Meiryo UI" panose="020B0604030504040204" pitchFamily="50" charset="-128"/>
                <a:ea typeface="Meiryo UI" panose="020B0604030504040204" pitchFamily="50" charset="-128"/>
              </a:rPr>
              <a:t>８</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年度当初予算概算決定額</a:t>
            </a:r>
            <a:r>
              <a:rPr lang="ja-JP" altLang="en-US" sz="1200">
                <a:solidFill>
                  <a:prstClr val="black"/>
                </a:solidFill>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200">
                <a:solidFill>
                  <a:schemeClr val="accent3"/>
                </a:solidFill>
                <a:latin typeface="Meiryo UI" panose="020B0604030504040204" pitchFamily="50" charset="-128"/>
                <a:ea typeface="Meiryo UI" panose="020B0604030504040204" pitchFamily="50" charset="-128"/>
              </a:rPr>
              <a:t>　　　● </a:t>
            </a:r>
            <a:r>
              <a:rPr lang="ja-JP" altLang="en-US" sz="1200">
                <a:solidFill>
                  <a:prstClr val="black"/>
                </a:solidFill>
                <a:latin typeface="Meiryo UI" panose="020B0604030504040204" pitchFamily="50" charset="-128"/>
                <a:ea typeface="Meiryo UI" panose="020B0604030504040204" pitchFamily="50" charset="-128"/>
              </a:rPr>
              <a:t>　</a:t>
            </a:r>
            <a:r>
              <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2,920</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a:solidFill>
                  <a:schemeClr val="tx1"/>
                </a:solidFill>
                <a:latin typeface="Meiryo UI" panose="020B0604030504040204" pitchFamily="50" charset="-128"/>
                <a:ea typeface="Meiryo UI" panose="020B0604030504040204" pitchFamily="50" charset="-128"/>
              </a:rPr>
              <a:t>農林水産省経営局経営政策課担い手総合対策室 </a:t>
            </a:r>
            <a:r>
              <a:rPr lang="en-US" altLang="ja-JP" sz="1400" b="1">
                <a:solidFill>
                  <a:schemeClr val="tx1"/>
                </a:solidFill>
                <a:latin typeface="Meiryo UI" panose="020B0604030504040204" pitchFamily="50" charset="-128"/>
                <a:ea typeface="Meiryo UI" panose="020B0604030504040204" pitchFamily="50" charset="-128"/>
              </a:rPr>
              <a:t>03-3502-6444</a:t>
            </a:r>
            <a:r>
              <a:rPr lang="ja-JP" altLang="en-US" sz="1400" b="1">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a:solidFill>
                  <a:schemeClr val="tx1"/>
                </a:solidFill>
                <a:latin typeface="Meiryo UI" panose="020B0604030504040204" pitchFamily="50" charset="-128"/>
                <a:ea typeface="Meiryo UI" panose="020B0604030504040204" pitchFamily="50" charset="-128"/>
              </a:rPr>
              <a:t>3/7</a:t>
            </a:r>
            <a:r>
              <a:rPr lang="ja-JP" altLang="en-US" sz="1400">
                <a:solidFill>
                  <a:schemeClr val="tx1"/>
                </a:solidFill>
                <a:latin typeface="Meiryo UI" panose="020B0604030504040204" pitchFamily="50" charset="-128"/>
                <a:ea typeface="Meiryo UI" panose="020B0604030504040204" pitchFamily="50" charset="-128"/>
              </a:rPr>
              <a:t>）</a:t>
            </a:r>
            <a:endParaRPr lang="en-US" altLang="ja-JP" sz="140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a:solidFill>
                  <a:schemeClr val="accent3">
                    <a:lumMod val="75000"/>
                  </a:schemeClr>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　事業費が整備内容ごとに</a:t>
            </a:r>
            <a:r>
              <a:rPr lang="en-US" altLang="ja-JP" sz="1400">
                <a:solidFill>
                  <a:schemeClr val="tx1"/>
                </a:solidFill>
                <a:latin typeface="Meiryo UI" panose="020B0604030504040204" pitchFamily="50" charset="-128"/>
                <a:ea typeface="Meiryo UI" panose="020B0604030504040204" pitchFamily="50" charset="-128"/>
              </a:rPr>
              <a:t>50</a:t>
            </a:r>
            <a:r>
              <a:rPr lang="ja-JP" altLang="en-US" sz="1400">
                <a:solidFill>
                  <a:schemeClr val="tx1"/>
                </a:solidFill>
                <a:latin typeface="Meiryo UI" panose="020B0604030504040204" pitchFamily="50" charset="-128"/>
                <a:ea typeface="Meiryo UI" panose="020B0604030504040204" pitchFamily="50" charset="-128"/>
              </a:rPr>
              <a:t>万円以上であること</a:t>
            </a:r>
            <a:endParaRPr lang="en-US" altLang="ja-JP" sz="140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a:solidFill>
                  <a:schemeClr val="accent3">
                    <a:lumMod val="75000"/>
                  </a:schemeClr>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　法定耐用年数がおおむね</a:t>
            </a:r>
            <a:r>
              <a:rPr lang="en-US" altLang="ja-JP" sz="1400">
                <a:solidFill>
                  <a:schemeClr val="tx1"/>
                </a:solidFill>
                <a:latin typeface="Meiryo UI" panose="020B0604030504040204" pitchFamily="50" charset="-128"/>
                <a:ea typeface="Meiryo UI" panose="020B0604030504040204" pitchFamily="50" charset="-128"/>
              </a:rPr>
              <a:t>5</a:t>
            </a:r>
            <a:r>
              <a:rPr lang="ja-JP" altLang="en-US" sz="1400">
                <a:solidFill>
                  <a:schemeClr val="tx1"/>
                </a:solidFill>
                <a:latin typeface="Meiryo UI" panose="020B0604030504040204" pitchFamily="50" charset="-128"/>
                <a:ea typeface="Meiryo UI" panose="020B0604030504040204" pitchFamily="50" charset="-128"/>
              </a:rPr>
              <a:t>年以上</a:t>
            </a:r>
            <a:r>
              <a:rPr lang="en-US" altLang="ja-JP" sz="1400">
                <a:solidFill>
                  <a:schemeClr val="tx1"/>
                </a:solidFill>
                <a:latin typeface="Meiryo UI" panose="020B0604030504040204" pitchFamily="50" charset="-128"/>
                <a:ea typeface="Meiryo UI" panose="020B0604030504040204" pitchFamily="50" charset="-128"/>
              </a:rPr>
              <a:t>20</a:t>
            </a:r>
            <a:r>
              <a:rPr lang="ja-JP" altLang="en-US" sz="140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a:solidFill>
                  <a:schemeClr val="accent3">
                    <a:lumMod val="75000"/>
                  </a:schemeClr>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a:solidFill>
                  <a:schemeClr val="accent3">
                    <a:lumMod val="75000"/>
                  </a:schemeClr>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a:solidFill>
                  <a:schemeClr val="accent3">
                    <a:lumMod val="75000"/>
                  </a:schemeClr>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a:solidFill>
                  <a:schemeClr val="accent3">
                    <a:lumMod val="75000"/>
                  </a:schemeClr>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a:solidFill>
                  <a:schemeClr val="accent3">
                    <a:lumMod val="75000"/>
                  </a:schemeClr>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a:solidFill>
                  <a:schemeClr val="accent3">
                    <a:lumMod val="75000"/>
                  </a:schemeClr>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a:solidFill>
                  <a:schemeClr val="accent3">
                    <a:lumMod val="75000"/>
                  </a:schemeClr>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11394"/>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4999448"/>
            <a:ext cx="990965" cy="153097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50733" y="5227504"/>
            <a:ext cx="831455" cy="646331"/>
          </a:xfrm>
          <a:prstGeom prst="rect">
            <a:avLst/>
          </a:prstGeom>
          <a:noFill/>
          <a:ln w="25400" cmpd="sng">
            <a:noFill/>
            <a:prstDash val="dash"/>
          </a:ln>
        </p:spPr>
        <p:txBody>
          <a:bodyPr wrap="square" rtlCol="0">
            <a:spAutoFit/>
          </a:bodyPr>
          <a:lstStyle/>
          <a:p>
            <a:r>
              <a:rPr lang="ja-JP" altLang="en-US" sz="1200">
                <a:latin typeface="Meiryo UI" panose="020B0604030504040204" pitchFamily="50" charset="-128"/>
                <a:ea typeface="Meiryo UI" panose="020B0604030504040204" pitchFamily="50" charset="-128"/>
              </a:rPr>
              <a:t>①市町村が要望調査を実施</a:t>
            </a:r>
            <a:endParaRPr kumimoji="1" lang="ja-JP" altLang="en-US" sz="120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521315" y="5228676"/>
            <a:ext cx="1198721" cy="1015663"/>
          </a:xfrm>
          <a:prstGeom prst="rect">
            <a:avLst/>
          </a:prstGeom>
          <a:noFill/>
          <a:ln w="25400" cmpd="sng">
            <a:noFill/>
            <a:prstDash val="dash"/>
          </a:ln>
        </p:spPr>
        <p:txBody>
          <a:bodyPr wrap="square" rtlCol="0">
            <a:spAutoFit/>
          </a:bodyPr>
          <a:lstStyle/>
          <a:p>
            <a:r>
              <a:rPr lang="ja-JP" altLang="en-US" sz="1200">
                <a:latin typeface="Meiryo UI" panose="020B0604030504040204" pitchFamily="50" charset="-128"/>
                <a:ea typeface="Meiryo UI" panose="020B0604030504040204" pitchFamily="50" charset="-128"/>
              </a:rPr>
              <a:t>②担い手</a:t>
            </a:r>
            <a:endParaRPr lang="en-US" altLang="ja-JP" sz="1200">
              <a:latin typeface="Meiryo UI" panose="020B0604030504040204" pitchFamily="50" charset="-128"/>
              <a:ea typeface="Meiryo UI" panose="020B0604030504040204" pitchFamily="50" charset="-128"/>
            </a:endParaRPr>
          </a:p>
          <a:p>
            <a:r>
              <a:rPr lang="ja-JP" altLang="en-US" sz="1200">
                <a:latin typeface="Meiryo UI" panose="020B0604030504040204" pitchFamily="50" charset="-128"/>
                <a:ea typeface="Meiryo UI" panose="020B0604030504040204" pitchFamily="50" charset="-128"/>
              </a:rPr>
              <a:t>（助成対象者）が、</a:t>
            </a:r>
            <a:endParaRPr lang="en-US" altLang="ja-JP" sz="1200">
              <a:latin typeface="Meiryo UI" panose="020B0604030504040204" pitchFamily="50" charset="-128"/>
              <a:ea typeface="Meiryo UI" panose="020B0604030504040204" pitchFamily="50" charset="-128"/>
            </a:endParaRPr>
          </a:p>
          <a:p>
            <a:r>
              <a:rPr lang="ja-JP" altLang="en-US" sz="1200">
                <a:latin typeface="Meiryo UI" panose="020B0604030504040204" pitchFamily="50" charset="-128"/>
                <a:ea typeface="Meiryo UI" panose="020B0604030504040204" pitchFamily="50" charset="-128"/>
              </a:rPr>
              <a:t>申請書を作</a:t>
            </a:r>
            <a:endParaRPr lang="en-US" altLang="ja-JP" sz="1200">
              <a:latin typeface="Meiryo UI" panose="020B0604030504040204" pitchFamily="50" charset="-128"/>
              <a:ea typeface="Meiryo UI" panose="020B0604030504040204" pitchFamily="50" charset="-128"/>
            </a:endParaRPr>
          </a:p>
          <a:p>
            <a:r>
              <a:rPr lang="ja-JP" altLang="en-US" sz="1200">
                <a:latin typeface="Meiryo UI" panose="020B0604030504040204" pitchFamily="50" charset="-128"/>
                <a:ea typeface="Meiryo UI" panose="020B0604030504040204" pitchFamily="50" charset="-128"/>
              </a:rPr>
              <a:t>成・応募</a:t>
            </a:r>
            <a:endParaRPr lang="en-US" altLang="ja-JP" sz="1200">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716922"/>
            <a:ext cx="6482461" cy="307777"/>
          </a:xfrm>
          <a:prstGeom prst="rect">
            <a:avLst/>
          </a:prstGeom>
          <a:noFill/>
          <a:ln w="25400" cmpd="sng">
            <a:noFill/>
            <a:prstDash val="dash"/>
          </a:ln>
        </p:spPr>
        <p:txBody>
          <a:bodyPr wrap="square" rtlCol="0">
            <a:spAutoFit/>
          </a:bodyPr>
          <a:lstStyle/>
          <a:p>
            <a:r>
              <a:rPr kumimoji="1" lang="ja-JP" altLang="en-US" sz="140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0530" y="5231515"/>
            <a:ext cx="821898" cy="1200329"/>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31286" y="5223039"/>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a:latin typeface="Meiryo UI"/>
                <a:ea typeface="Meiryo UI"/>
              </a:rPr>
              <a:t>④市町村から通知後、担い手による事業の開始（契約等）</a:t>
            </a:r>
            <a:endParaRPr lang="ja-JP">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10530" y="5223039"/>
            <a:ext cx="99096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54802" y="5219150"/>
            <a:ext cx="945854" cy="830997"/>
          </a:xfrm>
          <a:prstGeom prst="rect">
            <a:avLst/>
          </a:prstGeom>
          <a:noFill/>
          <a:ln w="25400" cmpd="sng">
            <a:noFill/>
            <a:prstDash val="dash"/>
          </a:ln>
        </p:spPr>
        <p:txBody>
          <a:bodyPr wrap="square" rtlCol="0">
            <a:spAutoFit/>
          </a:bodyPr>
          <a:lstStyle/>
          <a:p>
            <a:r>
              <a:rPr kumimoji="1" lang="ja-JP" altLang="en-US" sz="1200">
                <a:latin typeface="Meiryo UI" panose="020B0604030504040204" pitchFamily="50" charset="-128"/>
                <a:ea typeface="Meiryo UI" panose="020B0604030504040204" pitchFamily="50" charset="-128"/>
              </a:rPr>
              <a:t>⑥目標達成状況の報告</a:t>
            </a:r>
            <a:endParaRPr kumimoji="1" lang="en-US" altLang="ja-JP" sz="1200">
              <a:latin typeface="Meiryo UI" panose="020B0604030504040204" pitchFamily="50" charset="-128"/>
              <a:ea typeface="Meiryo UI" panose="020B0604030504040204" pitchFamily="50" charset="-128"/>
            </a:endParaRPr>
          </a:p>
          <a:p>
            <a:r>
              <a:rPr lang="ja-JP" altLang="en-US" sz="1200">
                <a:latin typeface="Meiryo UI" panose="020B0604030504040204" pitchFamily="50" charset="-128"/>
                <a:ea typeface="Meiryo UI" panose="020B0604030504040204" pitchFamily="50" charset="-128"/>
              </a:rPr>
              <a:t>（３年度目まで）</a:t>
            </a:r>
            <a:endParaRPr kumimoji="1" lang="ja-JP" altLang="en-US" sz="120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19517"/>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16783" y="4999449"/>
            <a:ext cx="1050027" cy="1530972"/>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61721"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41682" y="4999449"/>
            <a:ext cx="990965" cy="1530970"/>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48283" y="5007684"/>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4999449"/>
            <a:ext cx="990965" cy="1516215"/>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64696ECC-26E5-05FA-BC85-3377812AB44B}"/>
              </a:ext>
            </a:extLst>
          </p:cNvPr>
          <p:cNvSpPr txBox="1"/>
          <p:nvPr/>
        </p:nvSpPr>
        <p:spPr>
          <a:xfrm>
            <a:off x="606645" y="6234015"/>
            <a:ext cx="705560" cy="276999"/>
          </a:xfrm>
          <a:prstGeom prst="rect">
            <a:avLst/>
          </a:prstGeom>
          <a:noFill/>
          <a:ln w="25400" cmpd="sng">
            <a:noFill/>
            <a:prstDash val="dash"/>
          </a:ln>
        </p:spPr>
        <p:txBody>
          <a:bodyPr wrap="square" rtlCol="0">
            <a:spAutoFit/>
          </a:bodyPr>
          <a:lstStyle/>
          <a:p>
            <a:r>
              <a:rPr lang="ja-JP" altLang="en-US" sz="1200">
                <a:solidFill>
                  <a:srgbClr val="FF0000"/>
                </a:solidFill>
                <a:latin typeface="Meiryo UI" panose="020B0604030504040204" pitchFamily="50" charset="-128"/>
                <a:ea typeface="Meiryo UI" panose="020B0604030504040204" pitchFamily="50" charset="-128"/>
              </a:rPr>
              <a:t>（</a:t>
            </a:r>
            <a:r>
              <a:rPr lang="en-US" altLang="ja-JP" sz="1200">
                <a:solidFill>
                  <a:srgbClr val="FF0000"/>
                </a:solidFill>
                <a:latin typeface="Meiryo UI" panose="020B0604030504040204" pitchFamily="50" charset="-128"/>
                <a:ea typeface="Meiryo UI" panose="020B0604030504040204" pitchFamily="50" charset="-128"/>
              </a:rPr>
              <a:t>※</a:t>
            </a:r>
            <a:r>
              <a:rPr lang="ja-JP" altLang="en-US" sz="1200">
                <a:solidFill>
                  <a:srgbClr val="FF0000"/>
                </a:solidFill>
                <a:latin typeface="Meiryo UI" panose="020B0604030504040204" pitchFamily="50" charset="-128"/>
                <a:ea typeface="Meiryo UI" panose="020B0604030504040204" pitchFamily="50" charset="-128"/>
              </a:rPr>
              <a:t>）</a:t>
            </a:r>
            <a:endParaRPr kumimoji="1" lang="ja-JP" altLang="en-US" sz="1200">
              <a:solidFill>
                <a:srgbClr val="FF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14657601-057C-FD0D-9899-AAA1F285F5A6}"/>
              </a:ext>
            </a:extLst>
          </p:cNvPr>
          <p:cNvSpPr txBox="1"/>
          <p:nvPr/>
        </p:nvSpPr>
        <p:spPr>
          <a:xfrm>
            <a:off x="1743073" y="6989218"/>
            <a:ext cx="4474356" cy="246221"/>
          </a:xfrm>
          <a:prstGeom prst="rect">
            <a:avLst/>
          </a:prstGeom>
          <a:noFill/>
          <a:ln w="25400" cmpd="sng">
            <a:noFill/>
            <a:prstDash val="dash"/>
          </a:ln>
        </p:spPr>
        <p:txBody>
          <a:bodyPr wrap="square" rtlCol="0">
            <a:spAutoFit/>
          </a:bodyPr>
          <a:lstStyle/>
          <a:p>
            <a:r>
              <a:rPr lang="ja-JP" altLang="en-US" sz="1000">
                <a:solidFill>
                  <a:srgbClr val="FF0000"/>
                </a:solidFill>
                <a:latin typeface="Meiryo UI" panose="020B0604030504040204" pitchFamily="50" charset="-128"/>
                <a:ea typeface="Meiryo UI" panose="020B0604030504040204" pitchFamily="50" charset="-128"/>
              </a:rPr>
              <a:t>注）県</a:t>
            </a:r>
            <a:r>
              <a:rPr lang="ja-JP" altLang="en-US" sz="1000" dirty="0">
                <a:solidFill>
                  <a:srgbClr val="FF0000"/>
                </a:solidFill>
                <a:latin typeface="Meiryo UI" panose="020B0604030504040204" pitchFamily="50" charset="-128"/>
                <a:ea typeface="Meiryo UI" panose="020B0604030504040204" pitchFamily="50" charset="-128"/>
              </a:rPr>
              <a:t>、市町村への提出期限はこれより前に設定。</a:t>
            </a:r>
            <a:endParaRPr lang="en-US" altLang="ja-JP" sz="1000" dirty="0">
              <a:solidFill>
                <a:srgbClr val="FF000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DBBDB31-7EB9-5755-D3B9-CFC62A272C31}"/>
              </a:ext>
            </a:extLst>
          </p:cNvPr>
          <p:cNvSpPr txBox="1"/>
          <p:nvPr/>
        </p:nvSpPr>
        <p:spPr>
          <a:xfrm>
            <a:off x="449494" y="6533457"/>
            <a:ext cx="5800371" cy="461665"/>
          </a:xfrm>
          <a:prstGeom prst="rect">
            <a:avLst/>
          </a:prstGeom>
          <a:noFill/>
          <a:ln w="25400" cmpd="sng">
            <a:noFill/>
            <a:prstDash val="dash"/>
          </a:ln>
        </p:spPr>
        <p:txBody>
          <a:bodyPr wrap="square" rtlCol="0">
            <a:spAutoFit/>
          </a:bodyPr>
          <a:lstStyle/>
          <a:p>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　要望調査のスケジュール</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　　　４</a:t>
            </a: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３開始　　→　　締切　５</a:t>
            </a: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１</a:t>
            </a:r>
            <a:endParaRPr lang="en-US" altLang="ja-JP" sz="12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8E6A951250D2C498D3324B9B1A2C222" ma:contentTypeVersion="14" ma:contentTypeDescription="新しいドキュメントを作成します。" ma:contentTypeScope="" ma:versionID="fc9b034fc8e50a4528bb9d7cc5d41beb">
  <xsd:schema xmlns:xsd="http://www.w3.org/2001/XMLSchema" xmlns:xs="http://www.w3.org/2001/XMLSchema" xmlns:p="http://schemas.microsoft.com/office/2006/metadata/properties" xmlns:ns2="f3721bd6-99fe-4474-9705-08ceebe9e714" xmlns:ns3="37475c82-dadc-4e40-94bd-312afdab25f6" targetNamespace="http://schemas.microsoft.com/office/2006/metadata/properties" ma:root="true" ma:fieldsID="3e84e8086d73e2ea66da596943eb2920" ns2:_="" ns3:_="">
    <xsd:import namespace="f3721bd6-99fe-4474-9705-08ceebe9e714"/>
    <xsd:import namespace="37475c82-dadc-4e40-94bd-312afdab25f6"/>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721bd6-99fe-4474-9705-08ceebe9e71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475c82-dadc-4e40-94bd-312afdab25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a2dce19-470c-4e1d-9e39-797bc52dc396}" ma:internalName="TaxCatchAll" ma:showField="CatchAllData" ma:web="37475c82-dadc-4e40-94bd-312afdab25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3721bd6-99fe-4474-9705-08ceebe9e714">
      <Terms xmlns="http://schemas.microsoft.com/office/infopath/2007/PartnerControls"/>
    </lcf76f155ced4ddcb4097134ff3c332f>
    <TaxCatchAll xmlns="37475c82-dadc-4e40-94bd-312afdab25f6" xsi:nil="true"/>
    <_x4f5c__x6210__x65e5__x6642_ xmlns="f3721bd6-99fe-4474-9705-08ceebe9e714" xsi:nil="true"/>
  </documentManagement>
</p:properties>
</file>

<file path=customXml/itemProps1.xml><?xml version="1.0" encoding="utf-8"?>
<ds:datastoreItem xmlns:ds="http://schemas.openxmlformats.org/officeDocument/2006/customXml" ds:itemID="{B022F865-466B-40A1-AB3F-D7BE9AB505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721bd6-99fe-4474-9705-08ceebe9e714"/>
    <ds:schemaRef ds:uri="37475c82-dadc-4e40-94bd-312afdab25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73F8717-292D-4F40-AF17-51CFC4F04D51}">
  <ds:schemaRefs>
    <ds:schemaRef ds:uri="http://schemas.microsoft.com/sharepoint/v3/contenttype/forms"/>
  </ds:schemaRefs>
</ds:datastoreItem>
</file>

<file path=customXml/itemProps3.xml><?xml version="1.0" encoding="utf-8"?>
<ds:datastoreItem xmlns:ds="http://schemas.openxmlformats.org/officeDocument/2006/customXml" ds:itemID="{17D73CCF-778B-4047-827C-7B37CB3B6937}">
  <ds:schemaRefs>
    <ds:schemaRef ds:uri="http://purl.org/dc/elements/1.1/"/>
    <ds:schemaRef ds:uri="http://purl.org/dc/terms/"/>
    <ds:schemaRef ds:uri="http://www.w3.org/XML/1998/namespace"/>
    <ds:schemaRef ds:uri="http://purl.org/dc/dcmitype/"/>
    <ds:schemaRef ds:uri="http://schemas.microsoft.com/office/2006/documentManagement/types"/>
    <ds:schemaRef ds:uri="f3721bd6-99fe-4474-9705-08ceebe9e714"/>
    <ds:schemaRef ds:uri="http://schemas.microsoft.com/office/infopath/2007/PartnerControls"/>
    <ds:schemaRef ds:uri="http://schemas.openxmlformats.org/package/2006/metadata/core-properties"/>
    <ds:schemaRef ds:uri="37475c82-dadc-4e40-94bd-312afdab25f6"/>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31</TotalTime>
  <Words>927</Words>
  <Application>Microsoft Office PowerPoint</Application>
  <PresentationFormat>A4 210 x 297 mm</PresentationFormat>
  <Paragraphs>86</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今吉 泰亮(IMAYOSHI Taisuke)</cp:lastModifiedBy>
  <cp:revision>6</cp:revision>
  <cp:lastPrinted>2026-01-15T07:05:33Z</cp:lastPrinted>
  <dcterms:created xsi:type="dcterms:W3CDTF">2012-04-13T07:56:37Z</dcterms:created>
  <dcterms:modified xsi:type="dcterms:W3CDTF">2026-04-03T07:07:44Z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0x01010058E6A951250D2C498D3324B9B1A2C222</vt:lpwstr>
  </property>
</Properties>
</file>