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3" Type="http://schemas.openxmlformats.org/officeDocument/2006/relationships/extended-properties" Target="docProps/app.xml" />
  <Relationship Id="rId2" Type="http://schemas.openxmlformats.org/package/2006/relationships/metadata/core-properties" Target="docProps/core.xml" />
  <Relationship Id="rId1" Type="http://schemas.openxmlformats.org/officeDocument/2006/relationships/officeDocument" Target="ppt/presentation.xml" />
  <Relationship Id="rId4"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Lst>
  <p:notesMasterIdLst>
    <p:notesMasterId r:id="rId12"/>
  </p:notesMasterIdLst>
  <p:handoutMasterIdLst>
    <p:handoutMasterId r:id="rId13"/>
  </p:handoutMasterIdLst>
  <p:sldIdLst>
    <p:sldId id="257" r:id="rId5"/>
    <p:sldId id="299" r:id="rId6"/>
    <p:sldId id="304" r:id="rId7"/>
    <p:sldId id="260" r:id="rId8"/>
    <p:sldId id="261" r:id="rId9"/>
    <p:sldId id="305" r:id="rId10"/>
    <p:sldId id="296" r:id="rId11"/>
  </p:sldIdLst>
  <p:sldSz cx="6858000" cy="9906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7A7C3D9D-B202-4098-9527-9C434284F702}">
          <p14:sldIdLst>
            <p14:sldId id="257"/>
            <p14:sldId id="299"/>
            <p14:sldId id="304"/>
            <p14:sldId id="260"/>
            <p14:sldId id="261"/>
            <p14:sldId id="305"/>
            <p14:sldId id="296"/>
          </p14:sldIdLst>
        </p14:section>
      </p14:sectionLst>
    </p:ex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41B96BD-5867-6D42-44B4-127A4C0DBE1D}" name="道辻 真衣" initials="道辻" userId="道辻 真衣"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439E3C"/>
    <a:srgbClr val="CCFFCC"/>
    <a:srgbClr val="FFFF00"/>
    <a:srgbClr val="FFFFCC"/>
    <a:srgbClr val="00CC00"/>
    <a:srgbClr val="FFFF99"/>
    <a:srgbClr val="008080"/>
    <a:srgbClr val="006600"/>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86" autoAdjust="0"/>
    <p:restoredTop sz="94270" autoAdjust="0"/>
  </p:normalViewPr>
  <p:slideViewPr>
    <p:cSldViewPr>
      <p:cViewPr varScale="1">
        <p:scale>
          <a:sx n="75" d="100"/>
          <a:sy n="75" d="100"/>
        </p:scale>
        <p:origin x="3312" y="54"/>
      </p:cViewPr>
      <p:guideLst>
        <p:guide orient="horz" pos="3120"/>
        <p:guide pos="2160"/>
      </p:guideLst>
    </p:cSldViewPr>
  </p:slideViewPr>
  <p:notesTextViewPr>
    <p:cViewPr>
      <p:scale>
        <a:sx n="100" d="100"/>
        <a:sy n="100" d="100"/>
      </p:scale>
      <p:origin x="0" y="0"/>
    </p:cViewPr>
  </p:notesTextViewPr>
  <p:gridSpacing cx="45005" cy="45005"/>
</p:viewPr>
</file>

<file path=ppt/_rels/presentation.xml.rels>&#65279;<?xml version="1.0" encoding="utf-8" standalone="yes"?>
<Relationships xmlns="http://schemas.openxmlformats.org/package/2006/relationships">
  <Relationship Id="rId8" Type="http://schemas.openxmlformats.org/officeDocument/2006/relationships/slide" Target="slides/slide4.xml" />
  <Relationship Id="rId13" Type="http://schemas.openxmlformats.org/officeDocument/2006/relationships/handoutMaster" Target="handoutMasters/handoutMaster1.xml" />
  <Relationship Id="rId18" Type="http://schemas.microsoft.com/office/2018/10/relationships/authors" Target="authors.xml" />
  <Relationship Id="rId3" Type="http://schemas.openxmlformats.org/officeDocument/2006/relationships/customXml" Target="../customXml/item3.xml" />
  <Relationship Id="rId7" Type="http://schemas.openxmlformats.org/officeDocument/2006/relationships/slide" Target="slides/slide3.xml" />
  <Relationship Id="rId12" Type="http://schemas.openxmlformats.org/officeDocument/2006/relationships/notesMaster" Target="notesMasters/notesMaster1.xml" />
  <Relationship Id="rId17" Type="http://schemas.openxmlformats.org/officeDocument/2006/relationships/tableStyles" Target="tableStyles.xml" />
  <Relationship Id="rId2" Type="http://schemas.openxmlformats.org/officeDocument/2006/relationships/customXml" Target="../customXml/item2.xml" />
  <Relationship Id="rId16" Type="http://schemas.openxmlformats.org/officeDocument/2006/relationships/theme" Target="theme/theme1.xml" />
  <Relationship Id="rId1" Type="http://schemas.openxmlformats.org/officeDocument/2006/relationships/customXml" Target="../customXml/item1.xml" />
  <Relationship Id="rId6" Type="http://schemas.openxmlformats.org/officeDocument/2006/relationships/slide" Target="slides/slide2.xml" />
  <Relationship Id="rId11" Type="http://schemas.openxmlformats.org/officeDocument/2006/relationships/slide" Target="slides/slide7.xml" />
  <Relationship Id="rId5" Type="http://schemas.openxmlformats.org/officeDocument/2006/relationships/slide" Target="slides/slide1.xml" />
  <Relationship Id="rId15" Type="http://schemas.openxmlformats.org/officeDocument/2006/relationships/viewProps" Target="viewProps.xml" />
  <Relationship Id="rId10" Type="http://schemas.openxmlformats.org/officeDocument/2006/relationships/slide" Target="slides/slide6.xml" />
  <Relationship Id="rId4" Type="http://schemas.openxmlformats.org/officeDocument/2006/relationships/slideMaster" Target="slideMasters/slideMaster1.xml" />
  <Relationship Id="rId9" Type="http://schemas.openxmlformats.org/officeDocument/2006/relationships/slide" Target="slides/slide5.xml" />
  <Relationship Id="rId14" Type="http://schemas.openxmlformats.org/officeDocument/2006/relationships/presProps" Target="presProp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2" y="1"/>
            <a:ext cx="4306737" cy="340305"/>
          </a:xfrm>
          <a:prstGeom prst="rect">
            <a:avLst/>
          </a:prstGeom>
        </p:spPr>
        <p:txBody>
          <a:bodyPr vert="horz" lIns="91357" tIns="45677" rIns="91357" bIns="45677"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sz="quarter" idx="1"/>
          </p:nvPr>
        </p:nvSpPr>
        <p:spPr>
          <a:xfrm>
            <a:off x="5630296" y="1"/>
            <a:ext cx="4306737" cy="340305"/>
          </a:xfrm>
          <a:prstGeom prst="rect">
            <a:avLst/>
          </a:prstGeom>
        </p:spPr>
        <p:txBody>
          <a:bodyPr vert="horz" lIns="91357" tIns="45677" rIns="91357" bIns="45677" rtlCol="0"/>
          <a:lstStyle>
            <a:lvl1pPr algn="r">
              <a:defRPr sz="1100"/>
            </a:lvl1pPr>
          </a:lstStyle>
          <a:p>
            <a:fld id="{8FA9E260-75CB-41AC-BC4A-D1A41D4ED9D8}" type="datetimeFigureOut">
              <a:rPr kumimoji="1" lang="ja-JP" altLang="en-US" smtClean="0"/>
              <a:pPr/>
              <a:t>2026/4/3</a:t>
            </a:fld>
            <a:endParaRPr kumimoji="1" lang="ja-JP" altLang="en-US"/>
          </a:p>
        </p:txBody>
      </p:sp>
      <p:sp>
        <p:nvSpPr>
          <p:cNvPr id="4" name="フッター プレースホルダ 3"/>
          <p:cNvSpPr>
            <a:spLocks noGrp="1"/>
          </p:cNvSpPr>
          <p:nvPr>
            <p:ph type="ftr" sz="quarter" idx="2"/>
          </p:nvPr>
        </p:nvSpPr>
        <p:spPr>
          <a:xfrm>
            <a:off x="12" y="6465809"/>
            <a:ext cx="4306737" cy="340305"/>
          </a:xfrm>
          <a:prstGeom prst="rect">
            <a:avLst/>
          </a:prstGeom>
        </p:spPr>
        <p:txBody>
          <a:bodyPr vert="horz" lIns="91357" tIns="45677" rIns="91357" bIns="45677" rtlCol="0" anchor="b"/>
          <a:lstStyle>
            <a:lvl1pPr algn="l">
              <a:defRPr sz="1100"/>
            </a:lvl1pPr>
          </a:lstStyle>
          <a:p>
            <a:endParaRPr kumimoji="1" lang="ja-JP" altLang="en-US"/>
          </a:p>
        </p:txBody>
      </p:sp>
      <p:sp>
        <p:nvSpPr>
          <p:cNvPr id="5" name="スライド番号プレースホルダ 4"/>
          <p:cNvSpPr>
            <a:spLocks noGrp="1"/>
          </p:cNvSpPr>
          <p:nvPr>
            <p:ph type="sldNum" sz="quarter" idx="3"/>
          </p:nvPr>
        </p:nvSpPr>
        <p:spPr>
          <a:xfrm>
            <a:off x="5630296" y="6465809"/>
            <a:ext cx="4306737" cy="340305"/>
          </a:xfrm>
          <a:prstGeom prst="rect">
            <a:avLst/>
          </a:prstGeom>
        </p:spPr>
        <p:txBody>
          <a:bodyPr vert="horz" lIns="91357" tIns="45677" rIns="91357" bIns="45677" rtlCol="0" anchor="b"/>
          <a:lstStyle>
            <a:lvl1pPr algn="r">
              <a:defRPr sz="1100"/>
            </a:lvl1pPr>
          </a:lstStyle>
          <a:p>
            <a:fld id="{B2B8943E-0F1A-4167-B6EE-156D110EAC0F}" type="slidenum">
              <a:rPr kumimoji="1" lang="ja-JP" altLang="en-US" smtClean="0"/>
              <a:pPr/>
              <a:t>‹#›</a:t>
            </a:fld>
            <a:endParaRPr kumimoji="1" lang="ja-JP" altLang="en-US"/>
          </a:p>
        </p:txBody>
      </p:sp>
    </p:spTree>
    <p:extLst>
      <p:ext uri="{BB962C8B-B14F-4D97-AF65-F5344CB8AC3E}">
        <p14:creationId xmlns:p14="http://schemas.microsoft.com/office/powerpoint/2010/main" val="2698746877"/>
      </p:ext>
    </p:extLst>
  </p:cSld>
  <p:clrMap bg1="lt1" tx1="dk1" bg2="lt2" tx2="dk2" accent1="accent1" accent2="accent2" accent3="accent3" accent4="accent4" accent5="accent5" accent6="accent6" hlink="hlink" folHlink="folHlink"/>
  <p:hf sldNum="0" ftr="0" dt="0"/>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5" y="5"/>
            <a:ext cx="4307905" cy="340634"/>
          </a:xfrm>
          <a:prstGeom prst="rect">
            <a:avLst/>
          </a:prstGeom>
        </p:spPr>
        <p:txBody>
          <a:bodyPr vert="horz" lIns="92154" tIns="46078" rIns="92154" bIns="46078" rtlCol="0"/>
          <a:lstStyle>
            <a:lvl1pPr algn="l">
              <a:defRPr sz="1100"/>
            </a:lvl1pPr>
          </a:lstStyle>
          <a:p>
            <a:r>
              <a:rPr kumimoji="1" lang="ja-JP" altLang="en-US"/>
              <a:t>経営体育成支援事業の概要 </a:t>
            </a:r>
            <a:r>
              <a:rPr kumimoji="1" lang="en-US" altLang="ja-JP"/>
              <a:t>Ver.1</a:t>
            </a:r>
            <a:endParaRPr kumimoji="1" lang="ja-JP" altLang="en-US"/>
          </a:p>
        </p:txBody>
      </p:sp>
      <p:sp>
        <p:nvSpPr>
          <p:cNvPr id="3" name="日付プレースホルダ 2"/>
          <p:cNvSpPr>
            <a:spLocks noGrp="1"/>
          </p:cNvSpPr>
          <p:nvPr>
            <p:ph type="dt" idx="1"/>
          </p:nvPr>
        </p:nvSpPr>
        <p:spPr>
          <a:xfrm>
            <a:off x="5629091" y="5"/>
            <a:ext cx="4307904" cy="340634"/>
          </a:xfrm>
          <a:prstGeom prst="rect">
            <a:avLst/>
          </a:prstGeom>
        </p:spPr>
        <p:txBody>
          <a:bodyPr vert="horz" lIns="92154" tIns="46078" rIns="92154" bIns="46078" rtlCol="0"/>
          <a:lstStyle>
            <a:lvl1pPr algn="r">
              <a:defRPr sz="1100"/>
            </a:lvl1pPr>
          </a:lstStyle>
          <a:p>
            <a:fld id="{32B112E2-A8E6-482F-8503-77F54CC037DA}" type="datetimeFigureOut">
              <a:rPr kumimoji="1" lang="ja-JP" altLang="en-US" smtClean="0"/>
              <a:pPr/>
              <a:t>2026/4/3</a:t>
            </a:fld>
            <a:endParaRPr kumimoji="1" lang="ja-JP" altLang="en-US"/>
          </a:p>
        </p:txBody>
      </p:sp>
      <p:sp>
        <p:nvSpPr>
          <p:cNvPr id="4" name="スライド イメージ プレースホルダ 3"/>
          <p:cNvSpPr>
            <a:spLocks noGrp="1" noRot="1" noChangeAspect="1"/>
          </p:cNvSpPr>
          <p:nvPr>
            <p:ph type="sldImg" idx="2"/>
          </p:nvPr>
        </p:nvSpPr>
        <p:spPr>
          <a:xfrm>
            <a:off x="4086225" y="509588"/>
            <a:ext cx="1766888" cy="2554287"/>
          </a:xfrm>
          <a:prstGeom prst="rect">
            <a:avLst/>
          </a:prstGeom>
          <a:noFill/>
          <a:ln w="12700">
            <a:solidFill>
              <a:prstClr val="black"/>
            </a:solidFill>
          </a:ln>
        </p:spPr>
        <p:txBody>
          <a:bodyPr vert="horz" lIns="92154" tIns="46078" rIns="92154" bIns="46078" rtlCol="0" anchor="ctr"/>
          <a:lstStyle/>
          <a:p>
            <a:endParaRPr lang="ja-JP" altLang="en-US"/>
          </a:p>
        </p:txBody>
      </p:sp>
      <p:sp>
        <p:nvSpPr>
          <p:cNvPr id="5" name="ノート プレースホルダ 4"/>
          <p:cNvSpPr>
            <a:spLocks noGrp="1"/>
          </p:cNvSpPr>
          <p:nvPr>
            <p:ph type="body" sz="quarter" idx="3"/>
          </p:nvPr>
        </p:nvSpPr>
        <p:spPr>
          <a:xfrm>
            <a:off x="993238" y="3233286"/>
            <a:ext cx="7952876" cy="3063514"/>
          </a:xfrm>
          <a:prstGeom prst="rect">
            <a:avLst/>
          </a:prstGeom>
        </p:spPr>
        <p:txBody>
          <a:bodyPr vert="horz" lIns="92154" tIns="46078" rIns="92154" bIns="46078"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5" y="6465471"/>
            <a:ext cx="4307905" cy="340634"/>
          </a:xfrm>
          <a:prstGeom prst="rect">
            <a:avLst/>
          </a:prstGeom>
        </p:spPr>
        <p:txBody>
          <a:bodyPr vert="horz" lIns="92154" tIns="46078" rIns="92154" bIns="46078" rtlCol="0" anchor="b"/>
          <a:lstStyle>
            <a:lvl1pPr algn="l">
              <a:defRPr sz="1100"/>
            </a:lvl1pPr>
          </a:lstStyle>
          <a:p>
            <a:endParaRPr kumimoji="1" lang="ja-JP" altLang="en-US"/>
          </a:p>
        </p:txBody>
      </p:sp>
      <p:sp>
        <p:nvSpPr>
          <p:cNvPr id="7" name="スライド番号プレースホルダ 6"/>
          <p:cNvSpPr>
            <a:spLocks noGrp="1"/>
          </p:cNvSpPr>
          <p:nvPr>
            <p:ph type="sldNum" sz="quarter" idx="5"/>
          </p:nvPr>
        </p:nvSpPr>
        <p:spPr>
          <a:xfrm>
            <a:off x="5629091" y="6465471"/>
            <a:ext cx="4307904" cy="340634"/>
          </a:xfrm>
          <a:prstGeom prst="rect">
            <a:avLst/>
          </a:prstGeom>
        </p:spPr>
        <p:txBody>
          <a:bodyPr vert="horz" lIns="92154" tIns="46078" rIns="92154" bIns="46078" rtlCol="0" anchor="b"/>
          <a:lstStyle>
            <a:lvl1pPr algn="r">
              <a:defRPr sz="1100"/>
            </a:lvl1pPr>
          </a:lstStyle>
          <a:p>
            <a:fld id="{D5D09F9A-C5A2-41F0-8014-C0100AFE20DA}" type="slidenum">
              <a:rPr kumimoji="1" lang="ja-JP" altLang="en-US" smtClean="0"/>
              <a:pPr/>
              <a:t>‹#›</a:t>
            </a:fld>
            <a:endParaRPr kumimoji="1" lang="ja-JP" altLang="en-US"/>
          </a:p>
        </p:txBody>
      </p:sp>
    </p:spTree>
    <p:extLst>
      <p:ext uri="{BB962C8B-B14F-4D97-AF65-F5344CB8AC3E}">
        <p14:creationId xmlns:p14="http://schemas.microsoft.com/office/powerpoint/2010/main" val="373617287"/>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&#65279;<?xml version="1.0" encoding="utf-8" standalone="yes"?>
<Relationships xmlns="http://schemas.openxmlformats.org/package/2006/relationships">
  <Relationship Id="rId2" Type="http://schemas.openxmlformats.org/officeDocument/2006/relationships/slide" Target="../slides/slide1.xml" />
  <Relationship Id="rId1" Type="http://schemas.openxmlformats.org/officeDocument/2006/relationships/notesMaster" Target="../notesMasters/notesMaster1.xml" />
</Relationships>
</file>

<file path=ppt/notesSlides/_rels/notesSlide2.xml.rels>&#65279;<?xml version="1.0" encoding="utf-8" standalone="yes"?>
<Relationships xmlns="http://schemas.openxmlformats.org/package/2006/relationships">
  <Relationship Id="rId2" Type="http://schemas.openxmlformats.org/officeDocument/2006/relationships/slide" Target="../slides/slide2.xml" />
  <Relationship Id="rId1" Type="http://schemas.openxmlformats.org/officeDocument/2006/relationships/notesMaster" Target="../notesMasters/notesMaster1.xml" />
</Relationships>
</file>

<file path=ppt/notesSlides/_rels/notesSlide3.xml.rels>&#65279;<?xml version="1.0" encoding="utf-8" standalone="yes"?>
<Relationships xmlns="http://schemas.openxmlformats.org/package/2006/relationships">
  <Relationship Id="rId2" Type="http://schemas.openxmlformats.org/officeDocument/2006/relationships/slide" Target="../slides/slide3.xml" />
  <Relationship Id="rId1" Type="http://schemas.openxmlformats.org/officeDocument/2006/relationships/notesMaster" Target="../notesMasters/notesMaster1.xml" />
</Relationships>
</file>

<file path=ppt/notesSlides/_rels/notesSlide4.xml.rels>&#65279;<?xml version="1.0" encoding="utf-8" standalone="yes"?>
<Relationships xmlns="http://schemas.openxmlformats.org/package/2006/relationships">
  <Relationship Id="rId2" Type="http://schemas.openxmlformats.org/officeDocument/2006/relationships/slide" Target="../slides/slide5.xml" />
  <Relationship Id="rId1" Type="http://schemas.openxmlformats.org/officeDocument/2006/relationships/notesMaster" Target="../notesMasters/notesMaster1.xml" />
</Relationships>
</file>

<file path=ppt/notesSlides/_rels/notesSlide5.xml.rels>&#65279;<?xml version="1.0" encoding="utf-8" standalone="yes"?>
<Relationships xmlns="http://schemas.openxmlformats.org/package/2006/relationships">
  <Relationship Id="rId2" Type="http://schemas.openxmlformats.org/officeDocument/2006/relationships/slide" Target="../slides/slide6.xml" />
  <Relationship Id="rId1" Type="http://schemas.openxmlformats.org/officeDocument/2006/relationships/notesMaster" Target="../notesMasters/notesMaster1.xml" />
</Relationships>
</file>

<file path=ppt/notesSlides/_rels/notesSlide6.xml.rels>&#65279;<?xml version="1.0" encoding="utf-8" standalone="yes"?>
<Relationships xmlns="http://schemas.openxmlformats.org/package/2006/relationships">
  <Relationship Id="rId2" Type="http://schemas.openxmlformats.org/officeDocument/2006/relationships/slide" Target="../slides/slide7.xml" />
  <Relationship Id="rId1" Type="http://schemas.openxmlformats.org/officeDocument/2006/relationships/notesMaster" Target="../notesMasters/notesMaster1.xml" />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ヘッダー プレースホルダ 3"/>
          <p:cNvSpPr>
            <a:spLocks noGrp="1"/>
          </p:cNvSpPr>
          <p:nvPr>
            <p:ph type="hdr" sz="quarter" idx="10"/>
          </p:nvPr>
        </p:nvSpPr>
        <p:spPr/>
        <p:txBody>
          <a:bodyPr/>
          <a:lstStyle/>
          <a:p>
            <a:r>
              <a:rPr kumimoji="1" lang="ja-JP" altLang="en-US" dirty="0"/>
              <a:t>経営体育成支援事業の概要 </a:t>
            </a:r>
            <a:r>
              <a:rPr kumimoji="1" lang="en-US" altLang="ja-JP" dirty="0"/>
              <a:t>Ver.1</a:t>
            </a:r>
            <a:endParaRPr kumimoji="1" lang="ja-JP" altLang="en-US" dirty="0"/>
          </a:p>
        </p:txBody>
      </p:sp>
    </p:spTree>
    <p:extLst>
      <p:ext uri="{BB962C8B-B14F-4D97-AF65-F5344CB8AC3E}">
        <p14:creationId xmlns:p14="http://schemas.microsoft.com/office/powerpoint/2010/main" val="7358223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36873551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7829650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5" name="ヘッダー プレースホルダ 4"/>
          <p:cNvSpPr>
            <a:spLocks noGrp="1"/>
          </p:cNvSpPr>
          <p:nvPr>
            <p:ph type="hdr" sz="quarter" idx="10"/>
          </p:nvPr>
        </p:nvSpPr>
        <p:spPr/>
        <p:txBody>
          <a:bodyPr/>
          <a:lstStyle/>
          <a:p>
            <a:r>
              <a:rPr kumimoji="1" lang="ja-JP" altLang="en-US"/>
              <a:t>経営体育成支援事業の概要 </a:t>
            </a:r>
            <a:r>
              <a:rPr kumimoji="1" lang="en-US" altLang="ja-JP"/>
              <a:t>Ver.1</a:t>
            </a:r>
            <a:endParaRPr kumimoji="1" lang="ja-JP" altLang="en-US"/>
          </a:p>
        </p:txBody>
      </p:sp>
    </p:spTree>
    <p:extLst>
      <p:ext uri="{BB962C8B-B14F-4D97-AF65-F5344CB8AC3E}">
        <p14:creationId xmlns:p14="http://schemas.microsoft.com/office/powerpoint/2010/main" val="1253189468"/>
      </p:ext>
    </p:extLst>
  </p:cSld>
  <p:clrMapOvr>
    <a:masterClrMapping/>
  </p:clrMapOvr>
</p:notes>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
        <p:nvSpPr>
          <p:cNvPr id="7" name="テキスト ボックス 6"/>
          <p:cNvSpPr txBox="1"/>
          <p:nvPr userDrawn="1"/>
        </p:nvSpPr>
        <p:spPr>
          <a:xfrm>
            <a:off x="0" y="1"/>
            <a:ext cx="836712" cy="461665"/>
          </a:xfrm>
          <a:prstGeom prst="rect">
            <a:avLst/>
          </a:prstGeom>
          <a:noFill/>
        </p:spPr>
        <p:txBody>
          <a:bodyPr wrap="square" rtlCol="0">
            <a:spAutoFit/>
          </a:bodyPr>
          <a:lstStyle/>
          <a:p>
            <a:r>
              <a:rPr kumimoji="1" lang="ja-JP" altLang="en-US" sz="1200" dirty="0"/>
              <a:t>機密性○情報</a:t>
            </a:r>
          </a:p>
        </p:txBody>
      </p:sp>
      <p:sp>
        <p:nvSpPr>
          <p:cNvPr id="8" name="テキスト ボックス 7"/>
          <p:cNvSpPr txBox="1"/>
          <p:nvPr userDrawn="1"/>
        </p:nvSpPr>
        <p:spPr>
          <a:xfrm>
            <a:off x="6291318" y="1"/>
            <a:ext cx="566682" cy="461665"/>
          </a:xfrm>
          <a:prstGeom prst="rect">
            <a:avLst/>
          </a:prstGeom>
          <a:noFill/>
        </p:spPr>
        <p:txBody>
          <a:bodyPr wrap="square" rtlCol="0">
            <a:spAutoFit/>
          </a:bodyPr>
          <a:lstStyle/>
          <a:p>
            <a:r>
              <a:rPr kumimoji="1" lang="ja-JP" altLang="en-US" sz="1200" dirty="0"/>
              <a:t>○○限り</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0"/>
            <a:ext cx="4514850" cy="845220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2026/4/3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2026/4/3</a:t>
            </a:fld>
            <a:endParaRPr kumimoji="1" lang="ja-JP" altLang="en-US"/>
          </a:p>
        </p:txBody>
      </p:sp>
      <p:sp>
        <p:nvSpPr>
          <p:cNvPr id="5" name="フッター プレースホルダ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3" Type="http://schemas.openxmlformats.org/officeDocument/2006/relationships/image" Target="../media/image1.png" />
  <Relationship Id="rId2" Type="http://schemas.openxmlformats.org/officeDocument/2006/relationships/notesSlide" Target="../notesSlides/notesSlide1.xml" />
  <Relationship Id="rId1" Type="http://schemas.openxmlformats.org/officeDocument/2006/relationships/slideLayout" Target="../slideLayouts/slideLayout2.xml" />
  <Relationship Id="rId4" Type="http://schemas.openxmlformats.org/officeDocument/2006/relationships/image" Target="../media/image2.png" />
</Relationships>
</file>

<file path=ppt/slides/_rels/slide2.xml.rels>&#65279;<?xml version="1.0" encoding="utf-8" standalone="yes"?>
<Relationships xmlns="http://schemas.openxmlformats.org/package/2006/relationships">
  <Relationship Id="rId2" Type="http://schemas.openxmlformats.org/officeDocument/2006/relationships/notesSlide" Target="../notesSlides/notesSlide2.xml" />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3" Type="http://schemas.openxmlformats.org/officeDocument/2006/relationships/image" Target="../media/image3.emf" />
  <Relationship Id="rId2" Type="http://schemas.openxmlformats.org/officeDocument/2006/relationships/notesSlide" Target="../notesSlides/notesSlide3.xml" />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5.xml.rels>&#65279;<?xml version="1.0" encoding="utf-8" standalone="yes"?>
<Relationships xmlns="http://schemas.openxmlformats.org/package/2006/relationships">
  <Relationship Id="rId2" Type="http://schemas.openxmlformats.org/officeDocument/2006/relationships/notesSlide" Target="../notesSlides/notesSlide4.xml" />
  <Relationship Id="rId1" Type="http://schemas.openxmlformats.org/officeDocument/2006/relationships/slideLayout" Target="../slideLayouts/slideLayout2.xml" />
</Relationships>
</file>

<file path=ppt/slides/_rels/slide6.xml.rels>&#65279;<?xml version="1.0" encoding="utf-8" standalone="yes"?>
<Relationships xmlns="http://schemas.openxmlformats.org/package/2006/relationships">
  <Relationship Id="rId2" Type="http://schemas.openxmlformats.org/officeDocument/2006/relationships/notesSlide" Target="../notesSlides/notesSlide5.xml" />
  <Relationship Id="rId1" Type="http://schemas.openxmlformats.org/officeDocument/2006/relationships/slideLayout" Target="../slideLayouts/slideLayout2.xml" />
</Relationships>
</file>

<file path=ppt/slides/_rels/slide7.xml.rels>&#65279;<?xml version="1.0" encoding="utf-8" standalone="yes"?>
<Relationships xmlns="http://schemas.openxmlformats.org/package/2006/relationships">
  <Relationship Id="rId3" Type="http://schemas.openxmlformats.org/officeDocument/2006/relationships/image" Target="../media/image4.emf" />
  <Relationship Id="rId2" Type="http://schemas.openxmlformats.org/officeDocument/2006/relationships/notesSlide" Target="../notesSlides/notesSlide6.xml" />
  <Relationship Id="rId1" Type="http://schemas.openxmlformats.org/officeDocument/2006/relationships/slideLayout" Target="../slideLayouts/slideLayout2.xml" />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alpha val="0"/>
          </a:srgbClr>
        </a:solidFill>
        <a:effectLst/>
      </p:bgPr>
    </p:bg>
    <p:spTree>
      <p:nvGrpSpPr>
        <p:cNvPr id="1" name=""/>
        <p:cNvGrpSpPr/>
        <p:nvPr/>
      </p:nvGrpSpPr>
      <p:grpSpPr>
        <a:xfrm>
          <a:off x="0" y="0"/>
          <a:ext cx="0" cy="0"/>
          <a:chOff x="0" y="0"/>
          <a:chExt cx="0" cy="0"/>
        </a:xfrm>
      </p:grpSpPr>
      <p:sp>
        <p:nvSpPr>
          <p:cNvPr id="5" name="正方形/長方形 4"/>
          <p:cNvSpPr/>
          <p:nvPr/>
        </p:nvSpPr>
        <p:spPr>
          <a:xfrm>
            <a:off x="4914166" y="96341"/>
            <a:ext cx="1891550" cy="38251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HG丸ｺﾞｼｯｸM-PRO" pitchFamily="50" charset="-128"/>
                <a:ea typeface="HG丸ｺﾞｼｯｸM-PRO" pitchFamily="50" charset="-128"/>
              </a:rPr>
              <a:t>Ｒ８</a:t>
            </a:r>
            <a:r>
              <a:rPr kumimoji="1" lang="en-US" altLang="ja-JP" sz="1400" dirty="0">
                <a:solidFill>
                  <a:schemeClr val="tx1"/>
                </a:solidFill>
                <a:latin typeface="HG丸ｺﾞｼｯｸM-PRO" pitchFamily="50" charset="-128"/>
                <a:ea typeface="HG丸ｺﾞｼｯｸM-PRO" pitchFamily="50" charset="-128"/>
              </a:rPr>
              <a:t>.</a:t>
            </a:r>
            <a:r>
              <a:rPr lang="ja-JP" altLang="en-US" sz="1400" dirty="0">
                <a:solidFill>
                  <a:schemeClr val="tx1"/>
                </a:solidFill>
                <a:latin typeface="HG丸ｺﾞｼｯｸM-PRO" pitchFamily="50" charset="-128"/>
                <a:ea typeface="HG丸ｺﾞｼｯｸM-PRO" pitchFamily="50" charset="-128"/>
              </a:rPr>
              <a:t> ４月</a:t>
            </a:r>
            <a:r>
              <a:rPr kumimoji="1" lang="ja-JP" altLang="en-US" sz="1400" dirty="0">
                <a:solidFill>
                  <a:schemeClr val="tx1"/>
                </a:solidFill>
                <a:latin typeface="HG丸ｺﾞｼｯｸM-PRO" pitchFamily="50" charset="-128"/>
                <a:ea typeface="HG丸ｺﾞｼｯｸM-PRO" pitchFamily="50" charset="-128"/>
              </a:rPr>
              <a:t>版</a:t>
            </a:r>
            <a:r>
              <a:rPr lang="ja-JP" altLang="en-US" sz="1400" dirty="0">
                <a:solidFill>
                  <a:schemeClr val="tx1"/>
                </a:solidFill>
                <a:latin typeface="HG丸ｺﾞｼｯｸM-PRO" pitchFamily="50" charset="-128"/>
                <a:ea typeface="HG丸ｺﾞｼｯｸM-PRO" pitchFamily="50" charset="-128"/>
              </a:rPr>
              <a:t>未定稿</a:t>
            </a:r>
            <a:endParaRPr kumimoji="1" lang="ja-JP" altLang="en-US" sz="1400" dirty="0">
              <a:solidFill>
                <a:schemeClr val="tx1"/>
              </a:solidFill>
              <a:latin typeface="HG丸ｺﾞｼｯｸM-PRO" pitchFamily="50" charset="-128"/>
              <a:ea typeface="HG丸ｺﾞｼｯｸM-PRO" pitchFamily="50" charset="-128"/>
            </a:endParaRPr>
          </a:p>
        </p:txBody>
      </p:sp>
      <p:pic>
        <p:nvPicPr>
          <p:cNvPr id="12" name="Picture 20" descr="gif1000"/>
          <p:cNvPicPr>
            <a:picLocks noChangeAspect="1" noChangeArrowheads="1"/>
          </p:cNvPicPr>
          <p:nvPr/>
        </p:nvPicPr>
        <p:blipFill>
          <a:blip r:embed="rId3" cstate="print"/>
          <a:srcRect/>
          <a:stretch>
            <a:fillRect/>
          </a:stretch>
        </p:blipFill>
        <p:spPr bwMode="auto">
          <a:xfrm>
            <a:off x="2528899" y="9602009"/>
            <a:ext cx="1935215" cy="261992"/>
          </a:xfrm>
          <a:prstGeom prst="rect">
            <a:avLst/>
          </a:prstGeom>
          <a:noFill/>
          <a:ln w="9525">
            <a:noFill/>
            <a:miter lim="800000"/>
            <a:headEnd/>
            <a:tailEnd/>
          </a:ln>
        </p:spPr>
      </p:pic>
      <p:sp>
        <p:nvSpPr>
          <p:cNvPr id="6" name="テキスト ボックス 5"/>
          <p:cNvSpPr txBox="1"/>
          <p:nvPr/>
        </p:nvSpPr>
        <p:spPr>
          <a:xfrm>
            <a:off x="161685" y="2105884"/>
            <a:ext cx="6624736" cy="954107"/>
          </a:xfrm>
          <a:prstGeom prst="rect">
            <a:avLst/>
          </a:prstGeom>
          <a:noFill/>
        </p:spPr>
        <p:txBody>
          <a:bodyPr wrap="square" rtlCol="0">
            <a:spAutoFit/>
          </a:bodyPr>
          <a:lstStyle/>
          <a:p>
            <a:pPr algn="ctr"/>
            <a:r>
              <a:rPr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令和８</a:t>
            </a: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年度</a:t>
            </a:r>
            <a:endParaRPr kumimoji="1" lang="en-US" altLang="ja-JP"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a:p>
            <a:pPr algn="ctr"/>
            <a:r>
              <a:rPr kumimoji="1" lang="ja-JP" altLang="en-US" sz="28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農地利用効率化等支援事業</a:t>
            </a:r>
            <a:endParaRPr kumimoji="1" lang="ja-JP" altLang="en-US" sz="2400" b="1" dirty="0">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endParaRPr>
          </a:p>
        </p:txBody>
      </p:sp>
      <p:sp>
        <p:nvSpPr>
          <p:cNvPr id="9" name="四角形: 角を丸くする 8">
            <a:extLst>
              <a:ext uri="{FF2B5EF4-FFF2-40B4-BE49-F238E27FC236}">
                <a16:creationId xmlns:a16="http://schemas.microsoft.com/office/drawing/2014/main" id="{77D13741-8931-4F6B-AE1E-EBEBFBB89352}"/>
              </a:ext>
            </a:extLst>
          </p:cNvPr>
          <p:cNvSpPr/>
          <p:nvPr/>
        </p:nvSpPr>
        <p:spPr>
          <a:xfrm>
            <a:off x="1178454" y="4830179"/>
            <a:ext cx="4531938" cy="707886"/>
          </a:xfrm>
          <a:prstGeom prst="roundRect">
            <a:avLst>
              <a:gd name="adj" fmla="val 50000"/>
            </a:avLst>
          </a:prstGeom>
          <a:noFill/>
          <a:ln w="22225" cmpd="thickThi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ja-JP" altLang="en-US" dirty="0">
                <a:ln w="0"/>
                <a:solidFill>
                  <a:schemeClr val="tx1"/>
                </a:solidFill>
                <a:effectLst>
                  <a:outerShdw blurRad="38100" dist="19050" dir="2700000" algn="tl" rotWithShape="0">
                    <a:schemeClr val="dk1">
                      <a:alpha val="40000"/>
                    </a:schemeClr>
                  </a:outerShdw>
                </a:effectLst>
                <a:latin typeface="Arial Black" pitchFamily="34" charset="0"/>
                <a:ea typeface="HG丸ｺﾞｼｯｸM-PRO" pitchFamily="50" charset="-128"/>
              </a:rPr>
              <a:t>要　望　調　査　用</a:t>
            </a:r>
          </a:p>
        </p:txBody>
      </p:sp>
      <p:sp>
        <p:nvSpPr>
          <p:cNvPr id="7" name="テキスト ボックス 6"/>
          <p:cNvSpPr txBox="1"/>
          <p:nvPr/>
        </p:nvSpPr>
        <p:spPr>
          <a:xfrm>
            <a:off x="121934" y="3325510"/>
            <a:ext cx="6624736" cy="1015663"/>
          </a:xfrm>
          <a:prstGeom prst="rect">
            <a:avLst/>
          </a:prstGeom>
          <a:noFill/>
        </p:spPr>
        <p:txBody>
          <a:bodyPr wrap="square" rtlCol="0">
            <a:spAutoFit/>
          </a:bodyPr>
          <a:lstStyle/>
          <a:p>
            <a:r>
              <a:rPr kumimoji="1" lang="ja-JP" altLang="en-US" sz="2000" dirty="0">
                <a:ln>
                  <a:solidFill>
                    <a:srgbClr val="FFFFCC"/>
                  </a:solidFill>
                </a:ln>
                <a:latin typeface="HG丸ｺﾞｼｯｸM-PRO" panose="020F0600000000000000" pitchFamily="50" charset="-128"/>
                <a:ea typeface="HG丸ｺﾞｼｯｸM-PRO" panose="020F0600000000000000" pitchFamily="50" charset="-128"/>
              </a:rPr>
              <a:t>　</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地域計画の早期実現に向けて、地域の中核となる担い手が</a:t>
            </a:r>
            <a:r>
              <a:rPr kumimoji="1" lang="ja-JP" altLang="en-US" sz="2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経営改善に取り組む場合に必要な農業用機械・施設の導入を支援</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lt"/>
              </a:rPr>
              <a:t>します。</a:t>
            </a:r>
            <a:endParaRPr kumimoji="1" lang="ja-JP" altLang="en-US" sz="2000" b="1" dirty="0">
              <a:ln w="6350">
                <a:noFill/>
              </a:ln>
              <a:latin typeface="HG丸ｺﾞｼｯｸM-PRO" panose="020F0600000000000000" pitchFamily="50" charset="-128"/>
              <a:ea typeface="HG丸ｺﾞｼｯｸM-PRO" panose="020F0600000000000000" pitchFamily="50" charset="-128"/>
            </a:endParaRPr>
          </a:p>
        </p:txBody>
      </p:sp>
      <p:pic>
        <p:nvPicPr>
          <p:cNvPr id="8" name="図 7">
            <a:extLst>
              <a:ext uri="{FF2B5EF4-FFF2-40B4-BE49-F238E27FC236}">
                <a16:creationId xmlns:a16="http://schemas.microsoft.com/office/drawing/2014/main" id="{6DBE158E-6A47-40FB-8487-F2E45AD08CDA}"/>
              </a:ext>
            </a:extLst>
          </p:cNvPr>
          <p:cNvPicPr>
            <a:picLocks noChangeAspect="1"/>
          </p:cNvPicPr>
          <p:nvPr/>
        </p:nvPicPr>
        <p:blipFill>
          <a:blip r:embed="rId4"/>
          <a:stretch>
            <a:fillRect/>
          </a:stretch>
        </p:blipFill>
        <p:spPr>
          <a:xfrm>
            <a:off x="161685" y="6739373"/>
            <a:ext cx="2379771" cy="1946176"/>
          </a:xfrm>
          <a:prstGeom prst="rect">
            <a:avLst/>
          </a:prstGeom>
        </p:spPr>
      </p:pic>
      <p:sp>
        <p:nvSpPr>
          <p:cNvPr id="10" name="正方形/長方形 9">
            <a:extLst>
              <a:ext uri="{FF2B5EF4-FFF2-40B4-BE49-F238E27FC236}">
                <a16:creationId xmlns:a16="http://schemas.microsoft.com/office/drawing/2014/main" id="{041B0E8C-C91E-405B-A4E0-1A83DC0197E1}"/>
              </a:ext>
            </a:extLst>
          </p:cNvPr>
          <p:cNvSpPr/>
          <p:nvPr/>
        </p:nvSpPr>
        <p:spPr>
          <a:xfrm>
            <a:off x="818710" y="6340943"/>
            <a:ext cx="995846" cy="308964"/>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prstClr val="black"/>
                </a:solidFill>
                <a:latin typeface="+mj-ea"/>
                <a:ea typeface="+mj-ea"/>
              </a:rPr>
              <a:t>現状</a:t>
            </a:r>
            <a:endParaRPr kumimoji="1" lang="en-US" altLang="ja-JP" sz="1400" dirty="0">
              <a:solidFill>
                <a:prstClr val="black"/>
              </a:solidFill>
              <a:latin typeface="+mj-ea"/>
              <a:ea typeface="+mj-ea"/>
            </a:endParaRPr>
          </a:p>
        </p:txBody>
      </p:sp>
      <p:sp>
        <p:nvSpPr>
          <p:cNvPr id="13" name="AutoShape 9">
            <a:extLst>
              <a:ext uri="{FF2B5EF4-FFF2-40B4-BE49-F238E27FC236}">
                <a16:creationId xmlns:a16="http://schemas.microsoft.com/office/drawing/2014/main" id="{E38794CB-418A-415D-BD79-E75056B96512}"/>
              </a:ext>
            </a:extLst>
          </p:cNvPr>
          <p:cNvSpPr>
            <a:spLocks noChangeArrowheads="1"/>
          </p:cNvSpPr>
          <p:nvPr/>
        </p:nvSpPr>
        <p:spPr bwMode="auto">
          <a:xfrm>
            <a:off x="2573831" y="7725236"/>
            <a:ext cx="1679275" cy="63040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p>
            <a:pPr algn="ctr">
              <a:defRPr/>
            </a:pPr>
            <a:r>
              <a:rPr lang="ja-JP" altLang="en-US" sz="1100" dirty="0">
                <a:latin typeface="+mn-ea"/>
              </a:rPr>
              <a:t>地域が目指すべき将来の</a:t>
            </a:r>
            <a:endParaRPr lang="en-US" altLang="ja-JP" sz="1100" dirty="0">
              <a:latin typeface="+mn-ea"/>
            </a:endParaRPr>
          </a:p>
          <a:p>
            <a:pPr algn="ctr">
              <a:defRPr/>
            </a:pPr>
            <a:r>
              <a:rPr lang="ja-JP" altLang="en-US" sz="1100" dirty="0">
                <a:latin typeface="+mn-ea"/>
              </a:rPr>
              <a:t>集約化に重点を置いた</a:t>
            </a:r>
            <a:endParaRPr lang="en-US" altLang="ja-JP" sz="1100" dirty="0">
              <a:latin typeface="+mn-ea"/>
            </a:endParaRPr>
          </a:p>
          <a:p>
            <a:pPr algn="ctr">
              <a:defRPr/>
            </a:pPr>
            <a:r>
              <a:rPr lang="ja-JP" altLang="en-US" sz="1100" dirty="0">
                <a:latin typeface="+mn-ea"/>
              </a:rPr>
              <a:t>農地利用の姿の実現</a:t>
            </a:r>
          </a:p>
        </p:txBody>
      </p:sp>
      <p:sp>
        <p:nvSpPr>
          <p:cNvPr id="14" name="矢印: 下 13">
            <a:extLst>
              <a:ext uri="{FF2B5EF4-FFF2-40B4-BE49-F238E27FC236}">
                <a16:creationId xmlns:a16="http://schemas.microsoft.com/office/drawing/2014/main" id="{9FCAD975-41E6-4F2A-B85D-21B8D67DF81F}"/>
              </a:ext>
            </a:extLst>
          </p:cNvPr>
          <p:cNvSpPr/>
          <p:nvPr/>
        </p:nvSpPr>
        <p:spPr>
          <a:xfrm rot="16200000">
            <a:off x="3205804" y="6646795"/>
            <a:ext cx="432239" cy="1310741"/>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p>
            <a:pPr algn="ctr"/>
            <a:endParaRPr kumimoji="1" lang="ja-JP" altLang="en-US"/>
          </a:p>
        </p:txBody>
      </p:sp>
      <p:grpSp>
        <p:nvGrpSpPr>
          <p:cNvPr id="15" name="グループ化 14">
            <a:extLst>
              <a:ext uri="{FF2B5EF4-FFF2-40B4-BE49-F238E27FC236}">
                <a16:creationId xmlns:a16="http://schemas.microsoft.com/office/drawing/2014/main" id="{8DF2B219-E17E-417D-8D48-2CA4C37EEF66}"/>
              </a:ext>
            </a:extLst>
          </p:cNvPr>
          <p:cNvGrpSpPr/>
          <p:nvPr/>
        </p:nvGrpSpPr>
        <p:grpSpPr>
          <a:xfrm>
            <a:off x="4294213" y="6739372"/>
            <a:ext cx="2379771" cy="2114213"/>
            <a:chOff x="7773745" y="2580592"/>
            <a:chExt cx="1430338" cy="1108897"/>
          </a:xfrm>
        </p:grpSpPr>
        <p:sp>
          <p:nvSpPr>
            <p:cNvPr id="16" name="AutoShape 3">
              <a:extLst>
                <a:ext uri="{FF2B5EF4-FFF2-40B4-BE49-F238E27FC236}">
                  <a16:creationId xmlns:a16="http://schemas.microsoft.com/office/drawing/2014/main" id="{BBFAC7A2-8292-4095-8448-2C816C7040D0}"/>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7" name="Rectangle 5">
              <a:extLst>
                <a:ext uri="{FF2B5EF4-FFF2-40B4-BE49-F238E27FC236}">
                  <a16:creationId xmlns:a16="http://schemas.microsoft.com/office/drawing/2014/main" id="{8E6B8336-A0FE-43E7-A66E-C15EF0FD5733}"/>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8" name="Rectangle 6">
              <a:extLst>
                <a:ext uri="{FF2B5EF4-FFF2-40B4-BE49-F238E27FC236}">
                  <a16:creationId xmlns:a16="http://schemas.microsoft.com/office/drawing/2014/main" id="{BE5B100B-8671-41C7-98B6-B0C6453B2EEC}"/>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9" name="Rectangle 7">
              <a:extLst>
                <a:ext uri="{FF2B5EF4-FFF2-40B4-BE49-F238E27FC236}">
                  <a16:creationId xmlns:a16="http://schemas.microsoft.com/office/drawing/2014/main" id="{3AEA7844-2B59-4D8E-8FA9-69A38045230F}"/>
                </a:ext>
              </a:extLst>
            </p:cNvPr>
            <p:cNvSpPr>
              <a:spLocks noChangeArrowheads="1"/>
            </p:cNvSpPr>
            <p:nvPr/>
          </p:nvSpPr>
          <p:spPr bwMode="auto">
            <a:xfrm>
              <a:off x="8962783" y="2750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0" name="Rectangle 8">
              <a:extLst>
                <a:ext uri="{FF2B5EF4-FFF2-40B4-BE49-F238E27FC236}">
                  <a16:creationId xmlns:a16="http://schemas.microsoft.com/office/drawing/2014/main" id="{46D876E4-BF9C-4CF7-8BB7-8E1B02BAF47A}"/>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dirty="0">
                <a:solidFill>
                  <a:prstClr val="black"/>
                </a:solidFill>
                <a:latin typeface="Calibri" panose="020F0502020204030204"/>
                <a:ea typeface="游ゴシック" panose="020B0400000000000000" pitchFamily="50" charset="-128"/>
              </a:endParaRPr>
            </a:p>
          </p:txBody>
        </p:sp>
        <p:sp>
          <p:nvSpPr>
            <p:cNvPr id="21" name="Rectangle 9">
              <a:extLst>
                <a:ext uri="{FF2B5EF4-FFF2-40B4-BE49-F238E27FC236}">
                  <a16:creationId xmlns:a16="http://schemas.microsoft.com/office/drawing/2014/main" id="{D01FEB28-9B23-4CAB-87DD-C7D7C5369CDB}"/>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2" name="Rectangle 10">
              <a:extLst>
                <a:ext uri="{FF2B5EF4-FFF2-40B4-BE49-F238E27FC236}">
                  <a16:creationId xmlns:a16="http://schemas.microsoft.com/office/drawing/2014/main" id="{3CED959D-C037-441D-86BD-360FE5EFC73C}"/>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3" name="Rectangle 11">
              <a:extLst>
                <a:ext uri="{FF2B5EF4-FFF2-40B4-BE49-F238E27FC236}">
                  <a16:creationId xmlns:a16="http://schemas.microsoft.com/office/drawing/2014/main" id="{8F17449C-A1B7-47F1-9C45-493A9401496F}"/>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4" name="Rectangle 12">
              <a:extLst>
                <a:ext uri="{FF2B5EF4-FFF2-40B4-BE49-F238E27FC236}">
                  <a16:creationId xmlns:a16="http://schemas.microsoft.com/office/drawing/2014/main" id="{B258AEDA-8864-41A6-9E8A-8E8910C7F580}"/>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5" name="Rectangle 13">
              <a:extLst>
                <a:ext uri="{FF2B5EF4-FFF2-40B4-BE49-F238E27FC236}">
                  <a16:creationId xmlns:a16="http://schemas.microsoft.com/office/drawing/2014/main" id="{78DA3444-06C4-4176-8BB0-0C591F6CA285}"/>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6" name="Rectangle 14">
              <a:extLst>
                <a:ext uri="{FF2B5EF4-FFF2-40B4-BE49-F238E27FC236}">
                  <a16:creationId xmlns:a16="http://schemas.microsoft.com/office/drawing/2014/main" id="{92129327-65C6-46B3-A581-CDC0E8A84FA9}"/>
                </a:ext>
              </a:extLst>
            </p:cNvPr>
            <p:cNvSpPr>
              <a:spLocks noChangeArrowheads="1"/>
            </p:cNvSpPr>
            <p:nvPr/>
          </p:nvSpPr>
          <p:spPr bwMode="auto">
            <a:xfrm>
              <a:off x="8011870" y="3258454"/>
              <a:ext cx="241300"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7" name="Rectangle 15">
              <a:extLst>
                <a:ext uri="{FF2B5EF4-FFF2-40B4-BE49-F238E27FC236}">
                  <a16:creationId xmlns:a16="http://schemas.microsoft.com/office/drawing/2014/main" id="{F69E9DD9-FAB3-4515-91B5-B02707E70B50}"/>
                </a:ext>
              </a:extLst>
            </p:cNvPr>
            <p:cNvSpPr>
              <a:spLocks noChangeArrowheads="1"/>
            </p:cNvSpPr>
            <p:nvPr/>
          </p:nvSpPr>
          <p:spPr bwMode="auto">
            <a:xfrm>
              <a:off x="8249995" y="3258454"/>
              <a:ext cx="241300"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8" name="Rectangle 16">
              <a:extLst>
                <a:ext uri="{FF2B5EF4-FFF2-40B4-BE49-F238E27FC236}">
                  <a16:creationId xmlns:a16="http://schemas.microsoft.com/office/drawing/2014/main" id="{DE8F1D45-1D1F-4BA4-A01B-7D3D4231AC51}"/>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29" name="Rectangle 17">
              <a:extLst>
                <a:ext uri="{FF2B5EF4-FFF2-40B4-BE49-F238E27FC236}">
                  <a16:creationId xmlns:a16="http://schemas.microsoft.com/office/drawing/2014/main" id="{EAAFB4FC-8716-4512-8A35-AC95C0B5A82F}"/>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0" name="Rectangle 18">
              <a:extLst>
                <a:ext uri="{FF2B5EF4-FFF2-40B4-BE49-F238E27FC236}">
                  <a16:creationId xmlns:a16="http://schemas.microsoft.com/office/drawing/2014/main" id="{5DD62A6B-1AAB-4BA4-A3DD-0B1FB884372B}"/>
                </a:ext>
              </a:extLst>
            </p:cNvPr>
            <p:cNvSpPr>
              <a:spLocks noChangeArrowheads="1"/>
            </p:cNvSpPr>
            <p:nvPr/>
          </p:nvSpPr>
          <p:spPr bwMode="auto">
            <a:xfrm>
              <a:off x="8962783" y="3258454"/>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1" name="Rectangle 19">
              <a:extLst>
                <a:ext uri="{FF2B5EF4-FFF2-40B4-BE49-F238E27FC236}">
                  <a16:creationId xmlns:a16="http://schemas.microsoft.com/office/drawing/2014/main" id="{7E576FBF-FC1C-4385-A13B-255DB0FD66FE}"/>
                </a:ext>
              </a:extLst>
            </p:cNvPr>
            <p:cNvSpPr>
              <a:spLocks noChangeArrowheads="1"/>
            </p:cNvSpPr>
            <p:nvPr/>
          </p:nvSpPr>
          <p:spPr bwMode="auto">
            <a:xfrm>
              <a:off x="7773745" y="3428317"/>
              <a:ext cx="47942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2" name="Rectangle 20">
              <a:extLst>
                <a:ext uri="{FF2B5EF4-FFF2-40B4-BE49-F238E27FC236}">
                  <a16:creationId xmlns:a16="http://schemas.microsoft.com/office/drawing/2014/main" id="{5B2AD990-271C-406B-9023-AE243BA5926C}"/>
                </a:ext>
              </a:extLst>
            </p:cNvPr>
            <p:cNvSpPr>
              <a:spLocks noChangeArrowheads="1"/>
            </p:cNvSpPr>
            <p:nvPr/>
          </p:nvSpPr>
          <p:spPr bwMode="auto">
            <a:xfrm>
              <a:off x="8249995" y="3428317"/>
              <a:ext cx="477838" cy="173037"/>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3" name="Rectangle 21">
              <a:extLst>
                <a:ext uri="{FF2B5EF4-FFF2-40B4-BE49-F238E27FC236}">
                  <a16:creationId xmlns:a16="http://schemas.microsoft.com/office/drawing/2014/main" id="{24BB6FF1-9FB7-4965-B122-227A6F46A803}"/>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4" name="Rectangle 22">
              <a:extLst>
                <a:ext uri="{FF2B5EF4-FFF2-40B4-BE49-F238E27FC236}">
                  <a16:creationId xmlns:a16="http://schemas.microsoft.com/office/drawing/2014/main" id="{01343C1B-E873-4C57-AAA2-672EDCA9B53B}"/>
                </a:ext>
              </a:extLst>
            </p:cNvPr>
            <p:cNvSpPr>
              <a:spLocks noChangeArrowheads="1"/>
            </p:cNvSpPr>
            <p:nvPr/>
          </p:nvSpPr>
          <p:spPr bwMode="auto">
            <a:xfrm>
              <a:off x="8962783" y="3428317"/>
              <a:ext cx="241300" cy="173037"/>
            </a:xfrm>
            <a:prstGeom prst="rect">
              <a:avLst/>
            </a:prstGeom>
            <a:solidFill>
              <a:srgbClr val="FF7C8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35" name="Rectangle 23">
              <a:extLst>
                <a:ext uri="{FF2B5EF4-FFF2-40B4-BE49-F238E27FC236}">
                  <a16:creationId xmlns:a16="http://schemas.microsoft.com/office/drawing/2014/main" id="{6612738D-FFA3-4EF7-AC1C-82EFEE3F56FE}"/>
                </a:ext>
              </a:extLst>
            </p:cNvPr>
            <p:cNvSpPr>
              <a:spLocks noChangeArrowheads="1"/>
            </p:cNvSpPr>
            <p:nvPr/>
          </p:nvSpPr>
          <p:spPr bwMode="auto">
            <a:xfrm>
              <a:off x="849764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6" name="Rectangle 24">
              <a:extLst>
                <a:ext uri="{FF2B5EF4-FFF2-40B4-BE49-F238E27FC236}">
                  <a16:creationId xmlns:a16="http://schemas.microsoft.com/office/drawing/2014/main" id="{E37A7756-425C-4818-8823-211CCAAC4EA7}"/>
                </a:ext>
              </a:extLst>
            </p:cNvPr>
            <p:cNvSpPr>
              <a:spLocks noChangeArrowheads="1"/>
            </p:cNvSpPr>
            <p:nvPr/>
          </p:nvSpPr>
          <p:spPr bwMode="auto">
            <a:xfrm>
              <a:off x="873577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7" name="Rectangle 25">
              <a:extLst>
                <a:ext uri="{FF2B5EF4-FFF2-40B4-BE49-F238E27FC236}">
                  <a16:creationId xmlns:a16="http://schemas.microsoft.com/office/drawing/2014/main" id="{548235A9-5027-4A84-8ACD-1EFFB6CCC33C}"/>
                </a:ext>
              </a:extLst>
            </p:cNvPr>
            <p:cNvSpPr>
              <a:spLocks noChangeArrowheads="1"/>
            </p:cNvSpPr>
            <p:nvPr/>
          </p:nvSpPr>
          <p:spPr bwMode="auto">
            <a:xfrm>
              <a:off x="8973895"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8" name="Rectangle 26">
              <a:extLst>
                <a:ext uri="{FF2B5EF4-FFF2-40B4-BE49-F238E27FC236}">
                  <a16:creationId xmlns:a16="http://schemas.microsoft.com/office/drawing/2014/main" id="{81A7C819-F985-422D-92FD-3F39E9912349}"/>
                </a:ext>
              </a:extLst>
            </p:cNvPr>
            <p:cNvSpPr>
              <a:spLocks noChangeArrowheads="1"/>
            </p:cNvSpPr>
            <p:nvPr/>
          </p:nvSpPr>
          <p:spPr bwMode="auto">
            <a:xfrm>
              <a:off x="7784858"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39" name="Rectangle 27">
              <a:extLst>
                <a:ext uri="{FF2B5EF4-FFF2-40B4-BE49-F238E27FC236}">
                  <a16:creationId xmlns:a16="http://schemas.microsoft.com/office/drawing/2014/main" id="{2E8AF916-F48A-494E-B740-FEAC0AFBC36B}"/>
                </a:ext>
              </a:extLst>
            </p:cNvPr>
            <p:cNvSpPr>
              <a:spLocks noChangeArrowheads="1"/>
            </p:cNvSpPr>
            <p:nvPr/>
          </p:nvSpPr>
          <p:spPr bwMode="auto">
            <a:xfrm>
              <a:off x="8022983"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0" name="Rectangle 28">
              <a:extLst>
                <a:ext uri="{FF2B5EF4-FFF2-40B4-BE49-F238E27FC236}">
                  <a16:creationId xmlns:a16="http://schemas.microsoft.com/office/drawing/2014/main" id="{27A1A2A9-7379-4C76-BC1A-59ED56CD2EF6}"/>
                </a:ext>
              </a:extLst>
            </p:cNvPr>
            <p:cNvSpPr>
              <a:spLocks noChangeArrowheads="1"/>
            </p:cNvSpPr>
            <p:nvPr/>
          </p:nvSpPr>
          <p:spPr bwMode="auto">
            <a:xfrm>
              <a:off x="825952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1" name="Rectangle 29">
              <a:extLst>
                <a:ext uri="{FF2B5EF4-FFF2-40B4-BE49-F238E27FC236}">
                  <a16:creationId xmlns:a16="http://schemas.microsoft.com/office/drawing/2014/main" id="{446AE33D-0B3F-4572-8D7C-AD99947A41AB}"/>
                </a:ext>
              </a:extLst>
            </p:cNvPr>
            <p:cNvSpPr>
              <a:spLocks noChangeArrowheads="1"/>
            </p:cNvSpPr>
            <p:nvPr/>
          </p:nvSpPr>
          <p:spPr bwMode="auto">
            <a:xfrm>
              <a:off x="7784858"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2" name="Rectangle 30">
              <a:extLst>
                <a:ext uri="{FF2B5EF4-FFF2-40B4-BE49-F238E27FC236}">
                  <a16:creationId xmlns:a16="http://schemas.microsoft.com/office/drawing/2014/main" id="{D417044A-AC68-4D65-82CA-0779F6587F2E}"/>
                </a:ext>
              </a:extLst>
            </p:cNvPr>
            <p:cNvSpPr>
              <a:spLocks noChangeArrowheads="1"/>
            </p:cNvSpPr>
            <p:nvPr/>
          </p:nvSpPr>
          <p:spPr bwMode="auto">
            <a:xfrm>
              <a:off x="8022983"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3" name="Rectangle 31">
              <a:extLst>
                <a:ext uri="{FF2B5EF4-FFF2-40B4-BE49-F238E27FC236}">
                  <a16:creationId xmlns:a16="http://schemas.microsoft.com/office/drawing/2014/main" id="{CD2A0D58-9B5A-48FF-8790-BAAD723E708E}"/>
                </a:ext>
              </a:extLst>
            </p:cNvPr>
            <p:cNvSpPr>
              <a:spLocks noChangeArrowheads="1"/>
            </p:cNvSpPr>
            <p:nvPr/>
          </p:nvSpPr>
          <p:spPr bwMode="auto">
            <a:xfrm>
              <a:off x="8259520" y="354420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4" name="Rectangle 32">
              <a:extLst>
                <a:ext uri="{FF2B5EF4-FFF2-40B4-BE49-F238E27FC236}">
                  <a16:creationId xmlns:a16="http://schemas.microsoft.com/office/drawing/2014/main" id="{92AD0C63-8BED-4B5F-BAF6-966F11D2089A}"/>
                </a:ext>
              </a:extLst>
            </p:cNvPr>
            <p:cNvSpPr>
              <a:spLocks noChangeArrowheads="1"/>
            </p:cNvSpPr>
            <p:nvPr/>
          </p:nvSpPr>
          <p:spPr bwMode="auto">
            <a:xfrm>
              <a:off x="849764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5" name="Rectangle 33">
              <a:extLst>
                <a:ext uri="{FF2B5EF4-FFF2-40B4-BE49-F238E27FC236}">
                  <a16:creationId xmlns:a16="http://schemas.microsoft.com/office/drawing/2014/main" id="{23ADC8DF-79D5-4FB9-888A-73637E6F78A0}"/>
                </a:ext>
              </a:extLst>
            </p:cNvPr>
            <p:cNvSpPr>
              <a:spLocks noChangeArrowheads="1"/>
            </p:cNvSpPr>
            <p:nvPr/>
          </p:nvSpPr>
          <p:spPr bwMode="auto">
            <a:xfrm>
              <a:off x="8735770"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6" name="Rectangle 34">
              <a:extLst>
                <a:ext uri="{FF2B5EF4-FFF2-40B4-BE49-F238E27FC236}">
                  <a16:creationId xmlns:a16="http://schemas.microsoft.com/office/drawing/2014/main" id="{9A046612-8A9E-4338-AA51-F5997AA5BDE8}"/>
                </a:ext>
              </a:extLst>
            </p:cNvPr>
            <p:cNvSpPr>
              <a:spLocks noChangeArrowheads="1"/>
            </p:cNvSpPr>
            <p:nvPr/>
          </p:nvSpPr>
          <p:spPr bwMode="auto">
            <a:xfrm>
              <a:off x="8973895" y="3374342"/>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7" name="Rectangle 35">
              <a:extLst>
                <a:ext uri="{FF2B5EF4-FFF2-40B4-BE49-F238E27FC236}">
                  <a16:creationId xmlns:a16="http://schemas.microsoft.com/office/drawing/2014/main" id="{3BA8AB00-DE24-49D8-933B-CEDBDD55678D}"/>
                </a:ext>
              </a:extLst>
            </p:cNvPr>
            <p:cNvSpPr>
              <a:spLocks noChangeArrowheads="1"/>
            </p:cNvSpPr>
            <p:nvPr/>
          </p:nvSpPr>
          <p:spPr bwMode="auto">
            <a:xfrm>
              <a:off x="849764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8" name="Rectangle 36">
              <a:extLst>
                <a:ext uri="{FF2B5EF4-FFF2-40B4-BE49-F238E27FC236}">
                  <a16:creationId xmlns:a16="http://schemas.microsoft.com/office/drawing/2014/main" id="{49D15A36-7F0D-4B6E-B4B2-9E02BFC724D7}"/>
                </a:ext>
              </a:extLst>
            </p:cNvPr>
            <p:cNvSpPr>
              <a:spLocks noChangeArrowheads="1"/>
            </p:cNvSpPr>
            <p:nvPr/>
          </p:nvSpPr>
          <p:spPr bwMode="auto">
            <a:xfrm>
              <a:off x="873577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49" name="Rectangle 37">
              <a:extLst>
                <a:ext uri="{FF2B5EF4-FFF2-40B4-BE49-F238E27FC236}">
                  <a16:creationId xmlns:a16="http://schemas.microsoft.com/office/drawing/2014/main" id="{22043C4F-D7CA-4419-9960-7B23B2DCAF49}"/>
                </a:ext>
              </a:extLst>
            </p:cNvPr>
            <p:cNvSpPr>
              <a:spLocks noChangeArrowheads="1"/>
            </p:cNvSpPr>
            <p:nvPr/>
          </p:nvSpPr>
          <p:spPr bwMode="auto">
            <a:xfrm>
              <a:off x="8973895"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0" name="Rectangle 38">
              <a:extLst>
                <a:ext uri="{FF2B5EF4-FFF2-40B4-BE49-F238E27FC236}">
                  <a16:creationId xmlns:a16="http://schemas.microsoft.com/office/drawing/2014/main" id="{2FD18683-4815-414C-A9EF-1113B0921EA5}"/>
                </a:ext>
              </a:extLst>
            </p:cNvPr>
            <p:cNvSpPr>
              <a:spLocks noChangeArrowheads="1"/>
            </p:cNvSpPr>
            <p:nvPr/>
          </p:nvSpPr>
          <p:spPr bwMode="auto">
            <a:xfrm>
              <a:off x="7784858"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1" name="Rectangle 39">
              <a:extLst>
                <a:ext uri="{FF2B5EF4-FFF2-40B4-BE49-F238E27FC236}">
                  <a16:creationId xmlns:a16="http://schemas.microsoft.com/office/drawing/2014/main" id="{ECFFC55A-50E5-4EBC-8413-70E545ED03CA}"/>
                </a:ext>
              </a:extLst>
            </p:cNvPr>
            <p:cNvSpPr>
              <a:spLocks noChangeArrowheads="1"/>
            </p:cNvSpPr>
            <p:nvPr/>
          </p:nvSpPr>
          <p:spPr bwMode="auto">
            <a:xfrm>
              <a:off x="8022983"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2" name="Rectangle 40">
              <a:extLst>
                <a:ext uri="{FF2B5EF4-FFF2-40B4-BE49-F238E27FC236}">
                  <a16:creationId xmlns:a16="http://schemas.microsoft.com/office/drawing/2014/main" id="{DB69D14E-F383-4177-908A-AC8C07B94342}"/>
                </a:ext>
              </a:extLst>
            </p:cNvPr>
            <p:cNvSpPr>
              <a:spLocks noChangeArrowheads="1"/>
            </p:cNvSpPr>
            <p:nvPr/>
          </p:nvSpPr>
          <p:spPr bwMode="auto">
            <a:xfrm>
              <a:off x="825952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3" name="Rectangle 41">
              <a:extLst>
                <a:ext uri="{FF2B5EF4-FFF2-40B4-BE49-F238E27FC236}">
                  <a16:creationId xmlns:a16="http://schemas.microsoft.com/office/drawing/2014/main" id="{EAC1392A-6452-469A-82BF-2318E57D5D53}"/>
                </a:ext>
              </a:extLst>
            </p:cNvPr>
            <p:cNvSpPr>
              <a:spLocks noChangeArrowheads="1"/>
            </p:cNvSpPr>
            <p:nvPr/>
          </p:nvSpPr>
          <p:spPr bwMode="auto">
            <a:xfrm>
              <a:off x="7784858"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4" name="Rectangle 42">
              <a:extLst>
                <a:ext uri="{FF2B5EF4-FFF2-40B4-BE49-F238E27FC236}">
                  <a16:creationId xmlns:a16="http://schemas.microsoft.com/office/drawing/2014/main" id="{71921026-81EC-4E7E-8E0C-AA6352DD53B6}"/>
                </a:ext>
              </a:extLst>
            </p:cNvPr>
            <p:cNvSpPr>
              <a:spLocks noChangeArrowheads="1"/>
            </p:cNvSpPr>
            <p:nvPr/>
          </p:nvSpPr>
          <p:spPr bwMode="auto">
            <a:xfrm>
              <a:off x="8022983"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5" name="Rectangle 43">
              <a:extLst>
                <a:ext uri="{FF2B5EF4-FFF2-40B4-BE49-F238E27FC236}">
                  <a16:creationId xmlns:a16="http://schemas.microsoft.com/office/drawing/2014/main" id="{FA81CD72-A077-4F26-902A-D12005C75A21}"/>
                </a:ext>
              </a:extLst>
            </p:cNvPr>
            <p:cNvSpPr>
              <a:spLocks noChangeArrowheads="1"/>
            </p:cNvSpPr>
            <p:nvPr/>
          </p:nvSpPr>
          <p:spPr bwMode="auto">
            <a:xfrm>
              <a:off x="8259520" y="3204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6" name="Rectangle 44">
              <a:extLst>
                <a:ext uri="{FF2B5EF4-FFF2-40B4-BE49-F238E27FC236}">
                  <a16:creationId xmlns:a16="http://schemas.microsoft.com/office/drawing/2014/main" id="{9CC7922D-26C6-4553-A47A-448FF26DA363}"/>
                </a:ext>
              </a:extLst>
            </p:cNvPr>
            <p:cNvSpPr>
              <a:spLocks noChangeArrowheads="1"/>
            </p:cNvSpPr>
            <p:nvPr/>
          </p:nvSpPr>
          <p:spPr bwMode="auto">
            <a:xfrm>
              <a:off x="849764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7" name="Rectangle 45">
              <a:extLst>
                <a:ext uri="{FF2B5EF4-FFF2-40B4-BE49-F238E27FC236}">
                  <a16:creationId xmlns:a16="http://schemas.microsoft.com/office/drawing/2014/main" id="{BB886B1F-B0C5-4DD5-8210-C736A8837A44}"/>
                </a:ext>
              </a:extLst>
            </p:cNvPr>
            <p:cNvSpPr>
              <a:spLocks noChangeArrowheads="1"/>
            </p:cNvSpPr>
            <p:nvPr/>
          </p:nvSpPr>
          <p:spPr bwMode="auto">
            <a:xfrm>
              <a:off x="8735770"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8" name="Rectangle 46">
              <a:extLst>
                <a:ext uri="{FF2B5EF4-FFF2-40B4-BE49-F238E27FC236}">
                  <a16:creationId xmlns:a16="http://schemas.microsoft.com/office/drawing/2014/main" id="{E2807255-368B-4C29-B2FA-73FE56333968}"/>
                </a:ext>
              </a:extLst>
            </p:cNvPr>
            <p:cNvSpPr>
              <a:spLocks noChangeArrowheads="1"/>
            </p:cNvSpPr>
            <p:nvPr/>
          </p:nvSpPr>
          <p:spPr bwMode="auto">
            <a:xfrm>
              <a:off x="8973895" y="3034617"/>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59" name="Rectangle 47">
              <a:extLst>
                <a:ext uri="{FF2B5EF4-FFF2-40B4-BE49-F238E27FC236}">
                  <a16:creationId xmlns:a16="http://schemas.microsoft.com/office/drawing/2014/main" id="{10D9D779-9F5B-4A6C-AFF6-DC38967C8EB9}"/>
                </a:ext>
              </a:extLst>
            </p:cNvPr>
            <p:cNvSpPr>
              <a:spLocks noChangeArrowheads="1"/>
            </p:cNvSpPr>
            <p:nvPr/>
          </p:nvSpPr>
          <p:spPr bwMode="auto">
            <a:xfrm>
              <a:off x="849764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0" name="Rectangle 48">
              <a:extLst>
                <a:ext uri="{FF2B5EF4-FFF2-40B4-BE49-F238E27FC236}">
                  <a16:creationId xmlns:a16="http://schemas.microsoft.com/office/drawing/2014/main" id="{6D8131B7-E2ED-4E70-A47E-769859B22F49}"/>
                </a:ext>
              </a:extLst>
            </p:cNvPr>
            <p:cNvSpPr>
              <a:spLocks noChangeArrowheads="1"/>
            </p:cNvSpPr>
            <p:nvPr/>
          </p:nvSpPr>
          <p:spPr bwMode="auto">
            <a:xfrm>
              <a:off x="873577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1" name="Rectangle 49">
              <a:extLst>
                <a:ext uri="{FF2B5EF4-FFF2-40B4-BE49-F238E27FC236}">
                  <a16:creationId xmlns:a16="http://schemas.microsoft.com/office/drawing/2014/main" id="{1E43B91F-E11C-4C46-81DF-AC8CC7EC1454}"/>
                </a:ext>
              </a:extLst>
            </p:cNvPr>
            <p:cNvSpPr>
              <a:spLocks noChangeArrowheads="1"/>
            </p:cNvSpPr>
            <p:nvPr/>
          </p:nvSpPr>
          <p:spPr bwMode="auto">
            <a:xfrm>
              <a:off x="8973895"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2" name="Rectangle 50">
              <a:extLst>
                <a:ext uri="{FF2B5EF4-FFF2-40B4-BE49-F238E27FC236}">
                  <a16:creationId xmlns:a16="http://schemas.microsoft.com/office/drawing/2014/main" id="{6E30E02A-138F-4354-AEB9-4424CEE8DF01}"/>
                </a:ext>
              </a:extLst>
            </p:cNvPr>
            <p:cNvSpPr>
              <a:spLocks noChangeArrowheads="1"/>
            </p:cNvSpPr>
            <p:nvPr/>
          </p:nvSpPr>
          <p:spPr bwMode="auto">
            <a:xfrm>
              <a:off x="7784858"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3" name="Rectangle 51">
              <a:extLst>
                <a:ext uri="{FF2B5EF4-FFF2-40B4-BE49-F238E27FC236}">
                  <a16:creationId xmlns:a16="http://schemas.microsoft.com/office/drawing/2014/main" id="{068E2716-73C5-441E-ADB3-6C101A7E38D4}"/>
                </a:ext>
              </a:extLst>
            </p:cNvPr>
            <p:cNvSpPr>
              <a:spLocks noChangeArrowheads="1"/>
            </p:cNvSpPr>
            <p:nvPr/>
          </p:nvSpPr>
          <p:spPr bwMode="auto">
            <a:xfrm>
              <a:off x="8022983"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4" name="Rectangle 52">
              <a:extLst>
                <a:ext uri="{FF2B5EF4-FFF2-40B4-BE49-F238E27FC236}">
                  <a16:creationId xmlns:a16="http://schemas.microsoft.com/office/drawing/2014/main" id="{94327742-3238-4C43-9B88-29574E78D57F}"/>
                </a:ext>
              </a:extLst>
            </p:cNvPr>
            <p:cNvSpPr>
              <a:spLocks noChangeArrowheads="1"/>
            </p:cNvSpPr>
            <p:nvPr/>
          </p:nvSpPr>
          <p:spPr bwMode="auto">
            <a:xfrm>
              <a:off x="825952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5" name="Rectangle 53">
              <a:extLst>
                <a:ext uri="{FF2B5EF4-FFF2-40B4-BE49-F238E27FC236}">
                  <a16:creationId xmlns:a16="http://schemas.microsoft.com/office/drawing/2014/main" id="{FE117857-B95A-4C58-8A87-21CCC47824C7}"/>
                </a:ext>
              </a:extLst>
            </p:cNvPr>
            <p:cNvSpPr>
              <a:spLocks noChangeArrowheads="1"/>
            </p:cNvSpPr>
            <p:nvPr/>
          </p:nvSpPr>
          <p:spPr bwMode="auto">
            <a:xfrm>
              <a:off x="7784858"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6" name="Rectangle 54">
              <a:extLst>
                <a:ext uri="{FF2B5EF4-FFF2-40B4-BE49-F238E27FC236}">
                  <a16:creationId xmlns:a16="http://schemas.microsoft.com/office/drawing/2014/main" id="{547654D9-A7AF-44EE-9FE6-F76B72BC833B}"/>
                </a:ext>
              </a:extLst>
            </p:cNvPr>
            <p:cNvSpPr>
              <a:spLocks noChangeArrowheads="1"/>
            </p:cNvSpPr>
            <p:nvPr/>
          </p:nvSpPr>
          <p:spPr bwMode="auto">
            <a:xfrm>
              <a:off x="8022983"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7" name="Rectangle 55">
              <a:extLst>
                <a:ext uri="{FF2B5EF4-FFF2-40B4-BE49-F238E27FC236}">
                  <a16:creationId xmlns:a16="http://schemas.microsoft.com/office/drawing/2014/main" id="{A14D3EC0-9D2B-44CA-8DE6-E2F67F261CC7}"/>
                </a:ext>
              </a:extLst>
            </p:cNvPr>
            <p:cNvSpPr>
              <a:spLocks noChangeArrowheads="1"/>
            </p:cNvSpPr>
            <p:nvPr/>
          </p:nvSpPr>
          <p:spPr bwMode="auto">
            <a:xfrm>
              <a:off x="8259520" y="2864754"/>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8" name="Rectangle 56">
              <a:extLst>
                <a:ext uri="{FF2B5EF4-FFF2-40B4-BE49-F238E27FC236}">
                  <a16:creationId xmlns:a16="http://schemas.microsoft.com/office/drawing/2014/main" id="{FD604DA2-E4B1-42FF-924F-4DA7B6306916}"/>
                </a:ext>
              </a:extLst>
            </p:cNvPr>
            <p:cNvSpPr>
              <a:spLocks noChangeArrowheads="1"/>
            </p:cNvSpPr>
            <p:nvPr/>
          </p:nvSpPr>
          <p:spPr bwMode="auto">
            <a:xfrm>
              <a:off x="849764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69" name="Rectangle 57">
              <a:extLst>
                <a:ext uri="{FF2B5EF4-FFF2-40B4-BE49-F238E27FC236}">
                  <a16:creationId xmlns:a16="http://schemas.microsoft.com/office/drawing/2014/main" id="{1C722E33-8C6F-4E69-8E4B-D65AA3438396}"/>
                </a:ext>
              </a:extLst>
            </p:cNvPr>
            <p:cNvSpPr>
              <a:spLocks noChangeArrowheads="1"/>
            </p:cNvSpPr>
            <p:nvPr/>
          </p:nvSpPr>
          <p:spPr bwMode="auto">
            <a:xfrm>
              <a:off x="8735770"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0" name="Rectangle 58">
              <a:extLst>
                <a:ext uri="{FF2B5EF4-FFF2-40B4-BE49-F238E27FC236}">
                  <a16:creationId xmlns:a16="http://schemas.microsoft.com/office/drawing/2014/main" id="{ACAA5FAF-0C97-4628-BF75-75950C51961C}"/>
                </a:ext>
              </a:extLst>
            </p:cNvPr>
            <p:cNvSpPr>
              <a:spLocks noChangeArrowheads="1"/>
            </p:cNvSpPr>
            <p:nvPr/>
          </p:nvSpPr>
          <p:spPr bwMode="auto">
            <a:xfrm>
              <a:off x="8973895" y="2696479"/>
              <a:ext cx="39" cy="1452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kumimoji="0" lang="ja-JP" altLang="ja-JP">
                <a:solidFill>
                  <a:prstClr val="black"/>
                </a:solidFill>
                <a:ea typeface="游ゴシック" panose="020B0400000000000000" pitchFamily="50" charset="-128"/>
              </a:endParaRPr>
            </a:p>
          </p:txBody>
        </p:sp>
        <p:sp>
          <p:nvSpPr>
            <p:cNvPr id="71" name="Line 59">
              <a:extLst>
                <a:ext uri="{FF2B5EF4-FFF2-40B4-BE49-F238E27FC236}">
                  <a16:creationId xmlns:a16="http://schemas.microsoft.com/office/drawing/2014/main" id="{96A092DC-DC1C-4396-8BD9-CE6B33F56FE6}"/>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2" name="Rectangle 60">
              <a:extLst>
                <a:ext uri="{FF2B5EF4-FFF2-40B4-BE49-F238E27FC236}">
                  <a16:creationId xmlns:a16="http://schemas.microsoft.com/office/drawing/2014/main" id="{FFF9F923-34C0-4217-B3EA-10EC988173BB}"/>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3" name="Line 61">
              <a:extLst>
                <a:ext uri="{FF2B5EF4-FFF2-40B4-BE49-F238E27FC236}">
                  <a16:creationId xmlns:a16="http://schemas.microsoft.com/office/drawing/2014/main" id="{02BEDC1D-DDBC-42FC-8F8C-F0AA9E869DEB}"/>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4" name="Rectangle 62">
              <a:extLst>
                <a:ext uri="{FF2B5EF4-FFF2-40B4-BE49-F238E27FC236}">
                  <a16:creationId xmlns:a16="http://schemas.microsoft.com/office/drawing/2014/main" id="{A02892F6-EDCE-4145-80AF-2E4EA124F33B}"/>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5" name="Line 63">
              <a:extLst>
                <a:ext uri="{FF2B5EF4-FFF2-40B4-BE49-F238E27FC236}">
                  <a16:creationId xmlns:a16="http://schemas.microsoft.com/office/drawing/2014/main" id="{FBA0A345-2C31-4536-9932-F2D73859BA46}"/>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6" name="Rectangle 64">
              <a:extLst>
                <a:ext uri="{FF2B5EF4-FFF2-40B4-BE49-F238E27FC236}">
                  <a16:creationId xmlns:a16="http://schemas.microsoft.com/office/drawing/2014/main" id="{FDC40ADB-3262-45FB-B829-C8005BB9D7BA}"/>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7" name="Line 65">
              <a:extLst>
                <a:ext uri="{FF2B5EF4-FFF2-40B4-BE49-F238E27FC236}">
                  <a16:creationId xmlns:a16="http://schemas.microsoft.com/office/drawing/2014/main" id="{9FE8D6D7-D270-4A0A-AE52-80EC4D58D4EF}"/>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8" name="Rectangle 66">
              <a:extLst>
                <a:ext uri="{FF2B5EF4-FFF2-40B4-BE49-F238E27FC236}">
                  <a16:creationId xmlns:a16="http://schemas.microsoft.com/office/drawing/2014/main" id="{91622189-9B2C-43C3-A1FB-56E6F80912FB}"/>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79" name="Line 67">
              <a:extLst>
                <a:ext uri="{FF2B5EF4-FFF2-40B4-BE49-F238E27FC236}">
                  <a16:creationId xmlns:a16="http://schemas.microsoft.com/office/drawing/2014/main" id="{036AE462-DE33-4E98-AB27-7C47588726DA}"/>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0" name="Rectangle 68">
              <a:extLst>
                <a:ext uri="{FF2B5EF4-FFF2-40B4-BE49-F238E27FC236}">
                  <a16:creationId xmlns:a16="http://schemas.microsoft.com/office/drawing/2014/main" id="{3605891E-C7A9-4FCF-A717-5A902DEFCF6F}"/>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1" name="Line 69">
              <a:extLst>
                <a:ext uri="{FF2B5EF4-FFF2-40B4-BE49-F238E27FC236}">
                  <a16:creationId xmlns:a16="http://schemas.microsoft.com/office/drawing/2014/main" id="{057C8DCF-1096-43C9-9161-DD460DD85548}"/>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2" name="Rectangle 70">
              <a:extLst>
                <a:ext uri="{FF2B5EF4-FFF2-40B4-BE49-F238E27FC236}">
                  <a16:creationId xmlns:a16="http://schemas.microsoft.com/office/drawing/2014/main" id="{CA4DD1C6-CA26-40CC-9BE7-B2ADF13DF9EB}"/>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3" name="Line 71">
              <a:extLst>
                <a:ext uri="{FF2B5EF4-FFF2-40B4-BE49-F238E27FC236}">
                  <a16:creationId xmlns:a16="http://schemas.microsoft.com/office/drawing/2014/main" id="{43EB01FA-6D14-45CC-96F0-65C5BA3E7D21}"/>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4" name="Rectangle 72">
              <a:extLst>
                <a:ext uri="{FF2B5EF4-FFF2-40B4-BE49-F238E27FC236}">
                  <a16:creationId xmlns:a16="http://schemas.microsoft.com/office/drawing/2014/main" id="{016F1A5C-BC84-47E8-BA3D-B58587F6A597}"/>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5" name="Line 73">
              <a:extLst>
                <a:ext uri="{FF2B5EF4-FFF2-40B4-BE49-F238E27FC236}">
                  <a16:creationId xmlns:a16="http://schemas.microsoft.com/office/drawing/2014/main" id="{BBA8CEBC-AC12-461F-9365-198C90440BBF}"/>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6" name="Rectangle 74">
              <a:extLst>
                <a:ext uri="{FF2B5EF4-FFF2-40B4-BE49-F238E27FC236}">
                  <a16:creationId xmlns:a16="http://schemas.microsoft.com/office/drawing/2014/main" id="{25187FC9-4105-49F6-8694-1D3B09F8ECEA}"/>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7" name="Line 75">
              <a:extLst>
                <a:ext uri="{FF2B5EF4-FFF2-40B4-BE49-F238E27FC236}">
                  <a16:creationId xmlns:a16="http://schemas.microsoft.com/office/drawing/2014/main" id="{0B449E90-F4AD-454E-BC1E-15F4676A3C59}"/>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8" name="Rectangle 76">
              <a:extLst>
                <a:ext uri="{FF2B5EF4-FFF2-40B4-BE49-F238E27FC236}">
                  <a16:creationId xmlns:a16="http://schemas.microsoft.com/office/drawing/2014/main" id="{AD62B60A-E985-4BC9-BDF6-FC400F6618B3}"/>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89" name="Line 77">
              <a:extLst>
                <a:ext uri="{FF2B5EF4-FFF2-40B4-BE49-F238E27FC236}">
                  <a16:creationId xmlns:a16="http://schemas.microsoft.com/office/drawing/2014/main" id="{25318F23-D888-4220-8C16-5CD8FE2CEAA2}"/>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0" name="Rectangle 78">
              <a:extLst>
                <a:ext uri="{FF2B5EF4-FFF2-40B4-BE49-F238E27FC236}">
                  <a16:creationId xmlns:a16="http://schemas.microsoft.com/office/drawing/2014/main" id="{6E4A7843-5647-4CC3-8DBE-7BE3F3BAF055}"/>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1" name="Line 79">
              <a:extLst>
                <a:ext uri="{FF2B5EF4-FFF2-40B4-BE49-F238E27FC236}">
                  <a16:creationId xmlns:a16="http://schemas.microsoft.com/office/drawing/2014/main" id="{984BCF6C-D318-4457-98C4-9E81DCCDF8DB}"/>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2" name="Rectangle 80">
              <a:extLst>
                <a:ext uri="{FF2B5EF4-FFF2-40B4-BE49-F238E27FC236}">
                  <a16:creationId xmlns:a16="http://schemas.microsoft.com/office/drawing/2014/main" id="{BD7ED5BB-CDAE-4B4D-A53F-53128D92B9AE}"/>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3" name="Line 81">
              <a:extLst>
                <a:ext uri="{FF2B5EF4-FFF2-40B4-BE49-F238E27FC236}">
                  <a16:creationId xmlns:a16="http://schemas.microsoft.com/office/drawing/2014/main" id="{E7C1DC30-BB8C-4521-9497-A4DAF125CEA7}"/>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4" name="Rectangle 82">
              <a:extLst>
                <a:ext uri="{FF2B5EF4-FFF2-40B4-BE49-F238E27FC236}">
                  <a16:creationId xmlns:a16="http://schemas.microsoft.com/office/drawing/2014/main" id="{4BD8F01D-3C9A-4991-AA63-1E2EF8DA7F7A}"/>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5" name="Line 83">
              <a:extLst>
                <a:ext uri="{FF2B5EF4-FFF2-40B4-BE49-F238E27FC236}">
                  <a16:creationId xmlns:a16="http://schemas.microsoft.com/office/drawing/2014/main" id="{DC203441-B6D2-40F1-9B82-29C8C8A179F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6" name="Rectangle 84">
              <a:extLst>
                <a:ext uri="{FF2B5EF4-FFF2-40B4-BE49-F238E27FC236}">
                  <a16:creationId xmlns:a16="http://schemas.microsoft.com/office/drawing/2014/main" id="{76A55FE9-D3B9-4CC8-956F-E6914A7F7C8E}"/>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7" name="Line 85">
              <a:extLst>
                <a:ext uri="{FF2B5EF4-FFF2-40B4-BE49-F238E27FC236}">
                  <a16:creationId xmlns:a16="http://schemas.microsoft.com/office/drawing/2014/main" id="{70A11F57-3661-450C-B87B-E387AC4B9776}"/>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8" name="Rectangle 86">
              <a:extLst>
                <a:ext uri="{FF2B5EF4-FFF2-40B4-BE49-F238E27FC236}">
                  <a16:creationId xmlns:a16="http://schemas.microsoft.com/office/drawing/2014/main" id="{1270D410-3D06-4D06-9058-DEE208A92C45}"/>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99" name="Line 87">
              <a:extLst>
                <a:ext uri="{FF2B5EF4-FFF2-40B4-BE49-F238E27FC236}">
                  <a16:creationId xmlns:a16="http://schemas.microsoft.com/office/drawing/2014/main" id="{429DDEB7-1DCE-49F1-A071-6273F3A02D73}"/>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sp>
          <p:nvSpPr>
            <p:cNvPr id="100" name="Rectangle 88">
              <a:extLst>
                <a:ext uri="{FF2B5EF4-FFF2-40B4-BE49-F238E27FC236}">
                  <a16:creationId xmlns:a16="http://schemas.microsoft.com/office/drawing/2014/main" id="{AFCDE074-5B56-489D-91CA-8FB726AC7177}"/>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defTabSz="457200"/>
              <a:endParaRPr kumimoji="0" lang="ja-JP" altLang="en-US">
                <a:solidFill>
                  <a:prstClr val="black"/>
                </a:solidFill>
                <a:latin typeface="Calibri" panose="020F0502020204030204"/>
                <a:ea typeface="游ゴシック" panose="020B0400000000000000" pitchFamily="50" charset="-128"/>
              </a:endParaRPr>
            </a:p>
          </p:txBody>
        </p:sp>
      </p:grpSp>
      <p:sp>
        <p:nvSpPr>
          <p:cNvPr id="101" name="正方形/長方形 100">
            <a:extLst>
              <a:ext uri="{FF2B5EF4-FFF2-40B4-BE49-F238E27FC236}">
                <a16:creationId xmlns:a16="http://schemas.microsoft.com/office/drawing/2014/main" id="{5867A7F4-1D17-4559-A32C-DA81F0B09243}"/>
              </a:ext>
            </a:extLst>
          </p:cNvPr>
          <p:cNvSpPr/>
          <p:nvPr/>
        </p:nvSpPr>
        <p:spPr>
          <a:xfrm>
            <a:off x="4959170" y="6342153"/>
            <a:ext cx="995846" cy="308964"/>
          </a:xfrm>
          <a:prstGeom prst="rect">
            <a:avLst/>
          </a:prstGeom>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defTabSz="768111"/>
            <a:r>
              <a:rPr kumimoji="1" lang="ja-JP" altLang="en-US" sz="1400" dirty="0">
                <a:solidFill>
                  <a:schemeClr val="tx1"/>
                </a:solidFill>
                <a:latin typeface="+mj-ea"/>
                <a:ea typeface="+mj-ea"/>
              </a:rPr>
              <a:t>目標地図</a:t>
            </a:r>
            <a:endParaRPr kumimoji="1" lang="en-US" altLang="ja-JP" sz="1400" dirty="0">
              <a:solidFill>
                <a:schemeClr val="tx1"/>
              </a:solidFill>
              <a:latin typeface="+mj-ea"/>
              <a:ea typeface="+mj-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p:cNvSpPr txBox="1"/>
          <p:nvPr/>
        </p:nvSpPr>
        <p:spPr>
          <a:xfrm>
            <a:off x="-8620" y="963866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１</a:t>
            </a:r>
            <a:r>
              <a:rPr kumimoji="1" lang="ja-JP" altLang="en-US" sz="900" dirty="0">
                <a:latin typeface="HG丸ｺﾞｼｯｸM-PRO" pitchFamily="50" charset="-128"/>
                <a:ea typeface="HG丸ｺﾞｼｯｸM-PRO" pitchFamily="50" charset="-128"/>
              </a:rPr>
              <a:t>－</a:t>
            </a:r>
          </a:p>
        </p:txBody>
      </p:sp>
      <p:sp>
        <p:nvSpPr>
          <p:cNvPr id="34" name="正方形/長方形 33"/>
          <p:cNvSpPr/>
          <p:nvPr/>
        </p:nvSpPr>
        <p:spPr>
          <a:xfrm>
            <a:off x="130060" y="362490"/>
            <a:ext cx="6606410" cy="360040"/>
          </a:xfrm>
          <a:prstGeom prst="rect">
            <a:avLst/>
          </a:prstGeom>
          <a:solidFill>
            <a:schemeClr val="accent2"/>
          </a:solidFill>
          <a:ln w="1270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１．はじめに（事業の概要）</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8" name="テキスト ボックス 17"/>
          <p:cNvSpPr txBox="1"/>
          <p:nvPr/>
        </p:nvSpPr>
        <p:spPr>
          <a:xfrm>
            <a:off x="130060" y="857545"/>
            <a:ext cx="6727940" cy="324498"/>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農地利用効率化等支援事業の概要は、以下のとおりとなっています。</a:t>
            </a:r>
            <a:endParaRPr lang="en-US" altLang="ja-JP" sz="1400" dirty="0">
              <a:latin typeface="ＭＳ ゴシック" panose="020B0609070205080204" pitchFamily="49" charset="-128"/>
              <a:ea typeface="ＭＳ ゴシック" panose="020B0609070205080204" pitchFamily="49" charset="-128"/>
            </a:endParaRPr>
          </a:p>
        </p:txBody>
      </p:sp>
      <p:sp>
        <p:nvSpPr>
          <p:cNvPr id="3" name="角丸四角形 35">
            <a:extLst>
              <a:ext uri="{FF2B5EF4-FFF2-40B4-BE49-F238E27FC236}">
                <a16:creationId xmlns:a16="http://schemas.microsoft.com/office/drawing/2014/main" id="{1D8F47EA-1CB1-49DB-9654-0303C8FEFAAC}"/>
              </a:ext>
            </a:extLst>
          </p:cNvPr>
          <p:cNvSpPr/>
          <p:nvPr/>
        </p:nvSpPr>
        <p:spPr>
          <a:xfrm>
            <a:off x="188640" y="1549594"/>
            <a:ext cx="5414175" cy="288000"/>
          </a:xfrm>
          <a:prstGeom prst="roundRect">
            <a:avLst/>
          </a:prstGeom>
          <a:solidFill>
            <a:schemeClr val="accent2"/>
          </a:solidFill>
          <a:ln w="12700" cmpd="tri">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（１）融資主体支援タイプ　→詳しくは２ページから</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5" name="角丸四角形 13">
            <a:extLst>
              <a:ext uri="{FF2B5EF4-FFF2-40B4-BE49-F238E27FC236}">
                <a16:creationId xmlns:a16="http://schemas.microsoft.com/office/drawing/2014/main" id="{57C0F095-9C33-486C-966E-E214D7939BA2}"/>
              </a:ext>
            </a:extLst>
          </p:cNvPr>
          <p:cNvSpPr/>
          <p:nvPr/>
        </p:nvSpPr>
        <p:spPr>
          <a:xfrm>
            <a:off x="249316" y="1938309"/>
            <a:ext cx="6368689" cy="3239716"/>
          </a:xfrm>
          <a:prstGeom prst="roundRect">
            <a:avLst>
              <a:gd name="adj" fmla="val 3161"/>
            </a:avLst>
          </a:prstGeom>
          <a:ln>
            <a:noFill/>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400" dirty="0">
                <a:latin typeface="ＭＳ ゴシック" panose="020B0609070205080204" pitchFamily="49" charset="-128"/>
                <a:ea typeface="ＭＳ ゴシック" panose="020B0609070205080204" pitchFamily="49" charset="-128"/>
              </a:rPr>
              <a:t>　融資を受けて、経営改善の取組に必要な農業用機械・施設の導入を行おうとする農業経営体に対して、支援します。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農業経営体の経営改善の実績及び目標、地域における農地集積の実績等を地区ごとにポイント化し、上位の地区から採択されます。　</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なお、以下の取組について優先枠を設けて支援します。</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①　</a:t>
            </a:r>
            <a:r>
              <a:rPr lang="ja-JP" altLang="en-US" sz="1400" dirty="0">
                <a:solidFill>
                  <a:srgbClr val="0000FF"/>
                </a:solidFill>
                <a:latin typeface="ＭＳ ゴシック" panose="020B0609070205080204" pitchFamily="49" charset="-128"/>
                <a:ea typeface="ＭＳ ゴシック" panose="020B0609070205080204" pitchFamily="49" charset="-128"/>
              </a:rPr>
              <a:t>新たな技術を活用した農業用機械等の導入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による労働力不足の解消</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等のための取組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（スマート農業優先枠）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②　「みどりの食料システム戦略」を踏まえ、</a:t>
            </a:r>
            <a:r>
              <a:rPr lang="ja-JP" altLang="en-US" sz="1400" dirty="0">
                <a:solidFill>
                  <a:srgbClr val="0000FF"/>
                </a:solidFill>
                <a:latin typeface="ＭＳ ゴシック" panose="020B0609070205080204" pitchFamily="49" charset="-128"/>
                <a:ea typeface="ＭＳ ゴシック" panose="020B0609070205080204" pitchFamily="49" charset="-128"/>
              </a:rPr>
              <a:t>環境に配慮した営農</a:t>
            </a:r>
            <a:r>
              <a:rPr lang="ja-JP" altLang="en-US" sz="1400" dirty="0">
                <a:solidFill>
                  <a:schemeClr val="tx1"/>
                </a:solidFill>
                <a:latin typeface="ＭＳ ゴシック" panose="020B0609070205080204" pitchFamily="49" charset="-128"/>
                <a:ea typeface="ＭＳ ゴシック" panose="020B0609070205080204" pitchFamily="49" charset="-128"/>
              </a:rPr>
              <a:t>に積</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極的に転換していくための取組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（みどり農業推進優先枠）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③　規模拡大による経営発展が制限される中山間地域等で、施設園芸な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ど</a:t>
            </a:r>
            <a:r>
              <a:rPr lang="ja-JP" altLang="en-US" sz="1400" dirty="0">
                <a:solidFill>
                  <a:srgbClr val="0000FF"/>
                </a:solidFill>
                <a:latin typeface="ＭＳ ゴシック" panose="020B0609070205080204" pitchFamily="49" charset="-128"/>
                <a:ea typeface="ＭＳ ゴシック" panose="020B0609070205080204" pitchFamily="49" charset="-128"/>
              </a:rPr>
              <a:t>集約型の農業の導入</a:t>
            </a:r>
            <a:r>
              <a:rPr lang="ja-JP" altLang="en-US" sz="1400" dirty="0">
                <a:solidFill>
                  <a:schemeClr val="tx1"/>
                </a:solidFill>
                <a:latin typeface="ＭＳ ゴシック" panose="020B0609070205080204" pitchFamily="49" charset="-128"/>
                <a:ea typeface="ＭＳ ゴシック" panose="020B0609070205080204" pitchFamily="49" charset="-128"/>
              </a:rPr>
              <a:t>による収益の向上のための取組</a:t>
            </a:r>
            <a:r>
              <a:rPr lang="ja-JP" altLang="en-US" sz="1400" dirty="0">
                <a:solidFill>
                  <a:srgbClr val="0000FF"/>
                </a:solidFill>
                <a:latin typeface="ＭＳ ゴシック" panose="020B0609070205080204" pitchFamily="49" charset="-128"/>
                <a:ea typeface="ＭＳ ゴシック" panose="020B0609070205080204" pitchFamily="49" charset="-128"/>
              </a:rPr>
              <a:t>（集約型農業</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rgbClr val="0000FF"/>
                </a:solidFill>
                <a:latin typeface="ＭＳ ゴシック" panose="020B0609070205080204" pitchFamily="49" charset="-128"/>
                <a:ea typeface="ＭＳ ゴシック" panose="020B0609070205080204" pitchFamily="49" charset="-128"/>
              </a:rPr>
              <a:t>　経営優先枠）</a:t>
            </a:r>
            <a:endParaRPr lang="en-US" altLang="ja-JP" sz="1400"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mn-ea"/>
              </a:rPr>
              <a:t>　</a:t>
            </a:r>
            <a:endParaRPr lang="en-US" altLang="ja-JP" sz="1400" dirty="0">
              <a:solidFill>
                <a:schemeClr val="tx1"/>
              </a:solidFill>
              <a:latin typeface="+mn-ea"/>
            </a:endParaRPr>
          </a:p>
          <a:p>
            <a:endParaRPr lang="en-US" altLang="ja-JP" sz="1400" dirty="0">
              <a:solidFill>
                <a:schemeClr val="tx1"/>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603974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－２－</a:t>
            </a:r>
          </a:p>
        </p:txBody>
      </p:sp>
      <p:sp>
        <p:nvSpPr>
          <p:cNvPr id="34" name="正方形/長方形 33"/>
          <p:cNvSpPr/>
          <p:nvPr/>
        </p:nvSpPr>
        <p:spPr>
          <a:xfrm>
            <a:off x="135229" y="407495"/>
            <a:ext cx="6655932" cy="360040"/>
          </a:xfrm>
          <a:prstGeom prst="rect">
            <a:avLst/>
          </a:prstGeom>
          <a:solidFill>
            <a:schemeClr val="tx2"/>
          </a:solidFill>
          <a:ln w="1270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bg1"/>
                </a:solidFill>
                <a:latin typeface="UD デジタル 教科書体 N-B" panose="02020700000000000000" pitchFamily="17" charset="-128"/>
                <a:ea typeface="UD デジタル 教科書体 N-B" panose="02020700000000000000" pitchFamily="17" charset="-128"/>
              </a:rPr>
              <a:t>２．融資主体支援タイプについて</a:t>
            </a:r>
            <a:endParaRPr kumimoji="1" lang="ja-JP" altLang="en-US"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36" name="角丸四角形 35"/>
          <p:cNvSpPr/>
          <p:nvPr/>
        </p:nvSpPr>
        <p:spPr>
          <a:xfrm>
            <a:off x="205090" y="1030446"/>
            <a:ext cx="3168000" cy="399692"/>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（１）事業実施地区</a:t>
            </a:r>
            <a:r>
              <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rPr>
              <a:t>について</a:t>
            </a:r>
          </a:p>
        </p:txBody>
      </p:sp>
      <p:sp>
        <p:nvSpPr>
          <p:cNvPr id="14" name="角丸四角形 13"/>
          <p:cNvSpPr/>
          <p:nvPr/>
        </p:nvSpPr>
        <p:spPr>
          <a:xfrm>
            <a:off x="169743" y="2089861"/>
            <a:ext cx="6518514" cy="399692"/>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200" dirty="0">
                <a:latin typeface="UD デジタル 教科書体 NK-B" panose="02020700000000000000" pitchFamily="18" charset="-128"/>
                <a:ea typeface="UD デジタル 教科書体 NK-B" panose="02020700000000000000" pitchFamily="18" charset="-128"/>
              </a:rPr>
              <a:t>　 </a:t>
            </a:r>
            <a:endParaRPr lang="en-US" altLang="ja-JP" sz="2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「地域計画」が策定されている地域</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p:txBody>
      </p:sp>
      <p:sp>
        <p:nvSpPr>
          <p:cNvPr id="18" name="テキスト ボックス 17"/>
          <p:cNvSpPr txBox="1"/>
          <p:nvPr/>
        </p:nvSpPr>
        <p:spPr>
          <a:xfrm>
            <a:off x="53625" y="1471400"/>
            <a:ext cx="6584667" cy="539942"/>
          </a:xfrm>
          <a:prstGeom prst="rect">
            <a:avLst/>
          </a:prstGeom>
          <a:noFill/>
        </p:spPr>
        <p:txBody>
          <a:bodyPr wrap="square" lIns="72000" tIns="72000" rIns="36000" bIns="36000" rtlCol="0">
            <a:spAutoFit/>
          </a:bodyPr>
          <a:lstStyle/>
          <a:p>
            <a:r>
              <a:rPr lang="ja-JP" altLang="en-US" sz="1400" dirty="0">
                <a:latin typeface="ＭＳ ゴシック" panose="020B0609070205080204" pitchFamily="49" charset="-128"/>
                <a:ea typeface="ＭＳ ゴシック" panose="020B0609070205080204" pitchFamily="49" charset="-128"/>
              </a:rPr>
              <a:t>　本事業の実施地区は、以下を満たす地区となります。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（該当するかどうかは市町村の農政担当部局へお問い合わせください。）</a:t>
            </a:r>
            <a:endParaRPr lang="en-US" altLang="ja-JP" sz="1400" dirty="0">
              <a:latin typeface="ＭＳ ゴシック" panose="020B0609070205080204" pitchFamily="49" charset="-128"/>
              <a:ea typeface="ＭＳ ゴシック" panose="020B0609070205080204" pitchFamily="49" charset="-128"/>
            </a:endParaRPr>
          </a:p>
        </p:txBody>
      </p:sp>
      <p:sp>
        <p:nvSpPr>
          <p:cNvPr id="15" name="角丸四角形 14">
            <a:extLst>
              <a:ext uri="{FF2B5EF4-FFF2-40B4-BE49-F238E27FC236}">
                <a16:creationId xmlns:a16="http://schemas.microsoft.com/office/drawing/2014/main" id="{C4057D1C-3F15-4C38-AB4F-4AD01397FF28}"/>
              </a:ext>
            </a:extLst>
          </p:cNvPr>
          <p:cNvSpPr/>
          <p:nvPr/>
        </p:nvSpPr>
        <p:spPr>
          <a:xfrm>
            <a:off x="205200" y="2965661"/>
            <a:ext cx="3068980" cy="387319"/>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（２）助成対象者について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7B7269DE-05B9-4217-BE02-56D92FC60600}"/>
              </a:ext>
            </a:extLst>
          </p:cNvPr>
          <p:cNvSpPr txBox="1"/>
          <p:nvPr/>
        </p:nvSpPr>
        <p:spPr>
          <a:xfrm>
            <a:off x="-3076" y="3419814"/>
            <a:ext cx="6704983" cy="52322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本事業の支援の対象となる経営体は、以下のとおりです。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a:t>
            </a:r>
            <a:r>
              <a:rPr lang="ja-JP" altLang="en-US" sz="1400" u="sng" dirty="0">
                <a:solidFill>
                  <a:srgbClr val="0000FF"/>
                </a:solidFill>
                <a:latin typeface="ＭＳ ゴシック" panose="020B0609070205080204" pitchFamily="49" charset="-128"/>
                <a:ea typeface="ＭＳ ゴシック" panose="020B0609070205080204" pitchFamily="49" charset="-128"/>
              </a:rPr>
              <a:t>新規に就農した方は認定農業者又は認定就農者に限ります</a:t>
            </a:r>
            <a:r>
              <a:rPr lang="ja-JP" altLang="en-US" sz="1400" dirty="0">
                <a:latin typeface="ＭＳ ゴシック" panose="020B0609070205080204" pitchFamily="49" charset="-128"/>
                <a:ea typeface="ＭＳ ゴシック" panose="020B0609070205080204" pitchFamily="49" charset="-128"/>
              </a:rPr>
              <a:t>。　</a:t>
            </a:r>
            <a:endParaRPr lang="en-US" altLang="ja-JP" sz="1400" dirty="0">
              <a:latin typeface="ＭＳ ゴシック" panose="020B0609070205080204" pitchFamily="49" charset="-128"/>
              <a:ea typeface="ＭＳ ゴシック" panose="020B0609070205080204" pitchFamily="49" charset="-128"/>
            </a:endParaRPr>
          </a:p>
        </p:txBody>
      </p:sp>
      <p:sp>
        <p:nvSpPr>
          <p:cNvPr id="5" name="角丸四角形 19">
            <a:extLst>
              <a:ext uri="{FF2B5EF4-FFF2-40B4-BE49-F238E27FC236}">
                <a16:creationId xmlns:a16="http://schemas.microsoft.com/office/drawing/2014/main" id="{FB77F29E-CF61-4C82-B30E-F5023DB79376}"/>
              </a:ext>
            </a:extLst>
          </p:cNvPr>
          <p:cNvSpPr/>
          <p:nvPr/>
        </p:nvSpPr>
        <p:spPr>
          <a:xfrm>
            <a:off x="165734" y="4033926"/>
            <a:ext cx="6526532" cy="95696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地域計画のうち目標地図に位置付けられた者</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（認定農業者、認定就農者、集落営農組織、市町村基本構想に示す目標所得水準を</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達成している農業者及び市町村が認める者をいい、目標地図に位置付けられるこ</a:t>
            </a:r>
            <a:endParaRPr lang="en-US" altLang="ja-JP" sz="1300" dirty="0">
              <a:latin typeface="ＭＳ ゴシック" panose="020B0609070205080204" pitchFamily="49" charset="-128"/>
              <a:ea typeface="ＭＳ ゴシック" panose="020B0609070205080204" pitchFamily="49" charset="-128"/>
            </a:endParaRPr>
          </a:p>
          <a:p>
            <a:r>
              <a:rPr lang="en-US" altLang="ja-JP" sz="1300" dirty="0">
                <a:latin typeface="ＭＳ ゴシック" panose="020B0609070205080204" pitchFamily="49" charset="-128"/>
                <a:ea typeface="ＭＳ ゴシック" panose="020B0609070205080204" pitchFamily="49" charset="-128"/>
              </a:rPr>
              <a:t>     </a:t>
            </a:r>
            <a:r>
              <a:rPr lang="ja-JP" altLang="en-US" sz="1300" dirty="0">
                <a:latin typeface="ＭＳ ゴシック" panose="020B0609070205080204" pitchFamily="49" charset="-128"/>
                <a:ea typeface="ＭＳ ゴシック" panose="020B0609070205080204" pitchFamily="49" charset="-128"/>
              </a:rPr>
              <a:t>とが確実であると事業実施主体（市町村）が認める者を含む。）</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mn-ea"/>
            </a:endParaRPr>
          </a:p>
          <a:p>
            <a:endParaRPr lang="en-US" altLang="ja-JP" sz="1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6" name="角丸四角形 43">
            <a:extLst>
              <a:ext uri="{FF2B5EF4-FFF2-40B4-BE49-F238E27FC236}">
                <a16:creationId xmlns:a16="http://schemas.microsoft.com/office/drawing/2014/main" id="{AD279730-FF40-EFF2-E950-1DFBE31EF014}"/>
              </a:ext>
            </a:extLst>
          </p:cNvPr>
          <p:cNvSpPr/>
          <p:nvPr/>
        </p:nvSpPr>
        <p:spPr>
          <a:xfrm>
            <a:off x="225100" y="5530946"/>
            <a:ext cx="4104000" cy="37155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（３）支援の対象となる事業内容について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7" name="テキスト ボックス 6">
            <a:extLst>
              <a:ext uri="{FF2B5EF4-FFF2-40B4-BE49-F238E27FC236}">
                <a16:creationId xmlns:a16="http://schemas.microsoft.com/office/drawing/2014/main" id="{1E9E76F1-980F-0FBA-3023-6B3ADF50F670}"/>
              </a:ext>
            </a:extLst>
          </p:cNvPr>
          <p:cNvSpPr txBox="1"/>
          <p:nvPr/>
        </p:nvSpPr>
        <p:spPr>
          <a:xfrm>
            <a:off x="90010" y="5988254"/>
            <a:ext cx="6669360" cy="307777"/>
          </a:xfrm>
          <a:prstGeom prst="rect">
            <a:avLst/>
          </a:prstGeom>
          <a:noFill/>
        </p:spPr>
        <p:txBody>
          <a:bodyPr wrap="square" rtlCol="0">
            <a:spAutoFit/>
          </a:bodyPr>
          <a:lstStyle/>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u="sng" dirty="0">
                <a:latin typeface="ＭＳ ゴシック" panose="020B0609070205080204" pitchFamily="49" charset="-128"/>
                <a:ea typeface="ＭＳ ゴシック" panose="020B0609070205080204" pitchFamily="49" charset="-128"/>
              </a:rPr>
              <a:t>支援の対象となる事業内容</a:t>
            </a:r>
            <a:r>
              <a:rPr lang="ja-JP" altLang="en-US" sz="1400" dirty="0">
                <a:latin typeface="ＭＳ ゴシック" panose="020B0609070205080204" pitchFamily="49" charset="-128"/>
                <a:ea typeface="ＭＳ ゴシック" panose="020B0609070205080204" pitchFamily="49" charset="-128"/>
              </a:rPr>
              <a:t>は、以下のとおりです。</a:t>
            </a:r>
            <a:endParaRPr lang="en-US" altLang="ja-JP" sz="1400" dirty="0">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D9EEB7D5-DBE4-AE9F-E934-3391713B8501}"/>
              </a:ext>
            </a:extLst>
          </p:cNvPr>
          <p:cNvSpPr txBox="1"/>
          <p:nvPr/>
        </p:nvSpPr>
        <p:spPr>
          <a:xfrm>
            <a:off x="273993" y="7405653"/>
            <a:ext cx="5508000" cy="1264449"/>
          </a:xfrm>
          <a:prstGeom prst="rect">
            <a:avLst/>
          </a:prstGeom>
          <a:noFill/>
        </p:spPr>
        <p:txBody>
          <a:bodyPr wrap="square" rtlCol="0">
            <a:spAutoFit/>
          </a:bodyPr>
          <a:lstStyle/>
          <a:p>
            <a:r>
              <a:rPr lang="ja-JP" altLang="en-US" sz="1200" dirty="0">
                <a:latin typeface="UD デジタル 教科書体 NK-B" panose="02020700000000000000" pitchFamily="18" charset="-128"/>
                <a:ea typeface="UD デジタル 教科書体 NK-B" panose="02020700000000000000" pitchFamily="18" charset="-128"/>
              </a:rPr>
              <a:t>　</a:t>
            </a:r>
            <a:r>
              <a:rPr lang="ja-JP" altLang="en-US" sz="1200" dirty="0">
                <a:latin typeface="ＭＳ ゴシック" panose="020B0609070205080204" pitchFamily="49" charset="-128"/>
                <a:ea typeface="ＭＳ ゴシック" panose="020B0609070205080204" pitchFamily="49" charset="-128"/>
              </a:rPr>
              <a:t>例えば、</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トラクター</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田植機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コンバインなど</a:t>
            </a:r>
            <a:r>
              <a:rPr lang="ja-JP" altLang="en-US" sz="1200" dirty="0">
                <a:latin typeface="ＭＳ ゴシック" panose="020B0609070205080204" pitchFamily="49" charset="-128"/>
                <a:ea typeface="ＭＳ ゴシック" panose="020B0609070205080204" pitchFamily="49" charset="-128"/>
              </a:rPr>
              <a:t>の農業用機械の取得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乾燥調製施設（乾燥機）</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集出荷施設（選果機）など</a:t>
            </a:r>
            <a:r>
              <a:rPr lang="ja-JP" altLang="en-US" sz="1200" dirty="0">
                <a:latin typeface="ＭＳ ゴシック" panose="020B0609070205080204" pitchFamily="49" charset="-128"/>
                <a:ea typeface="ＭＳ ゴシック" panose="020B0609070205080204" pitchFamily="49" charset="-128"/>
              </a:rPr>
              <a:t>の施設の取得</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ビニールハウス</a:t>
            </a:r>
            <a:r>
              <a:rPr lang="ja-JP" altLang="en-US" sz="1200" dirty="0">
                <a:latin typeface="ＭＳ ゴシック" panose="020B0609070205080204" pitchFamily="49" charset="-128"/>
                <a:ea typeface="ＭＳ ゴシック" panose="020B0609070205080204" pitchFamily="49" charset="-128"/>
              </a:rPr>
              <a:t>の整備</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　</a:t>
            </a:r>
            <a:r>
              <a:rPr lang="ja-JP" altLang="en-US" sz="1200" u="sng" dirty="0">
                <a:latin typeface="ＭＳ ゴシック" panose="020B0609070205080204" pitchFamily="49" charset="-128"/>
                <a:ea typeface="ＭＳ ゴシック" panose="020B0609070205080204" pitchFamily="49" charset="-128"/>
              </a:rPr>
              <a:t>畦畔の除去</a:t>
            </a:r>
            <a:r>
              <a:rPr lang="ja-JP" altLang="en-US" sz="1200" dirty="0">
                <a:latin typeface="ＭＳ ゴシック" panose="020B0609070205080204" pitchFamily="49" charset="-128"/>
                <a:ea typeface="ＭＳ ゴシック" panose="020B0609070205080204" pitchFamily="49" charset="-128"/>
              </a:rPr>
              <a:t>、</a:t>
            </a:r>
            <a:r>
              <a:rPr lang="ja-JP" altLang="en-US" sz="1200" u="sng" dirty="0">
                <a:latin typeface="ＭＳ ゴシック" panose="020B0609070205080204" pitchFamily="49" charset="-128"/>
                <a:ea typeface="ＭＳ ゴシック" panose="020B0609070205080204" pitchFamily="49" charset="-128"/>
              </a:rPr>
              <a:t>明きょ・暗きょ排水の整備</a:t>
            </a:r>
            <a:r>
              <a:rPr lang="ja-JP" altLang="en-US" sz="1200" dirty="0">
                <a:latin typeface="ＭＳ ゴシック" panose="020B0609070205080204" pitchFamily="49" charset="-128"/>
                <a:ea typeface="ＭＳ ゴシック" panose="020B0609070205080204" pitchFamily="49" charset="-128"/>
              </a:rPr>
              <a:t>などの農地等の改良</a:t>
            </a:r>
            <a:endParaRPr lang="en-US" altLang="ja-JP" sz="1200" dirty="0">
              <a:latin typeface="ＭＳ ゴシック" panose="020B0609070205080204" pitchFamily="49" charset="-128"/>
              <a:ea typeface="ＭＳ ゴシック" panose="020B0609070205080204" pitchFamily="49" charset="-128"/>
            </a:endParaRPr>
          </a:p>
          <a:p>
            <a:pPr>
              <a:lnSpc>
                <a:spcPts val="500"/>
              </a:lnSpc>
            </a:pP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などが支援の対象となります。</a:t>
            </a:r>
            <a:endParaRPr lang="en-US" altLang="ja-JP" sz="1200" dirty="0">
              <a:latin typeface="ＭＳ ゴシック" panose="020B0609070205080204" pitchFamily="49" charset="-128"/>
              <a:ea typeface="ＭＳ ゴシック" panose="020B0609070205080204" pitchFamily="49" charset="-128"/>
            </a:endParaRPr>
          </a:p>
        </p:txBody>
      </p:sp>
      <p:sp>
        <p:nvSpPr>
          <p:cNvPr id="9" name="角丸四角形吹き出し 1">
            <a:extLst>
              <a:ext uri="{FF2B5EF4-FFF2-40B4-BE49-F238E27FC236}">
                <a16:creationId xmlns:a16="http://schemas.microsoft.com/office/drawing/2014/main" id="{6B8F1649-661A-6AF6-43F4-C786F19242F6}"/>
              </a:ext>
            </a:extLst>
          </p:cNvPr>
          <p:cNvSpPr/>
          <p:nvPr/>
        </p:nvSpPr>
        <p:spPr>
          <a:xfrm>
            <a:off x="260738" y="7413995"/>
            <a:ext cx="5256000" cy="1264449"/>
          </a:xfrm>
          <a:prstGeom prst="wedgeRoundRectCallout">
            <a:avLst>
              <a:gd name="adj1" fmla="val 58767"/>
              <a:gd name="adj2" fmla="val -17109"/>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endParaRPr>
          </a:p>
        </p:txBody>
      </p:sp>
      <p:pic>
        <p:nvPicPr>
          <p:cNvPr id="10" name="Picture 2">
            <a:extLst>
              <a:ext uri="{FF2B5EF4-FFF2-40B4-BE49-F238E27FC236}">
                <a16:creationId xmlns:a16="http://schemas.microsoft.com/office/drawing/2014/main" id="{639950C7-EDBC-52AC-C226-ABDE2DCC5BA8}"/>
              </a:ext>
            </a:extLst>
          </p:cNvPr>
          <p:cNvPicPr>
            <a:picLocks noChangeAspect="1" noChangeArrowheads="1"/>
          </p:cNvPicPr>
          <p:nvPr/>
        </p:nvPicPr>
        <p:blipFill>
          <a:blip r:embed="rId3" cstate="print"/>
          <a:srcRect/>
          <a:stretch>
            <a:fillRect/>
          </a:stretch>
        </p:blipFill>
        <p:spPr bwMode="auto">
          <a:xfrm>
            <a:off x="5871189" y="7550652"/>
            <a:ext cx="613792" cy="1065424"/>
          </a:xfrm>
          <a:prstGeom prst="rect">
            <a:avLst/>
          </a:prstGeom>
          <a:noFill/>
          <a:ln w="9525">
            <a:noFill/>
            <a:miter lim="800000"/>
            <a:headEnd/>
            <a:tailEnd/>
          </a:ln>
          <a:effectLst/>
        </p:spPr>
      </p:pic>
      <p:sp>
        <p:nvSpPr>
          <p:cNvPr id="11" name="角丸四角形 16">
            <a:extLst>
              <a:ext uri="{FF2B5EF4-FFF2-40B4-BE49-F238E27FC236}">
                <a16:creationId xmlns:a16="http://schemas.microsoft.com/office/drawing/2014/main" id="{99DE6F94-F8E7-850C-313F-224415A549F6}"/>
              </a:ext>
            </a:extLst>
          </p:cNvPr>
          <p:cNvSpPr/>
          <p:nvPr/>
        </p:nvSpPr>
        <p:spPr>
          <a:xfrm>
            <a:off x="165733" y="6386041"/>
            <a:ext cx="6536174" cy="72008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ＭＳ ゴシック" panose="020B0609070205080204" pitchFamily="49" charset="-128"/>
                <a:ea typeface="ＭＳ ゴシック" panose="020B0609070205080204" pitchFamily="49" charset="-128"/>
              </a:rPr>
              <a:t>　①　農産物の生産、加工、流通その他農業経営の開始</a:t>
            </a:r>
            <a:r>
              <a:rPr lang="ja-JP" altLang="en-US" sz="1300" dirty="0">
                <a:solidFill>
                  <a:schemeClr val="tx1"/>
                </a:solidFill>
                <a:latin typeface="ＭＳ ゴシック" panose="020B0609070205080204" pitchFamily="49" charset="-128"/>
                <a:ea typeface="ＭＳ ゴシック" panose="020B0609070205080204" pitchFamily="49" charset="-128"/>
              </a:rPr>
              <a:t>若しくは</a:t>
            </a:r>
            <a:r>
              <a:rPr lang="ja-JP" altLang="en-US" sz="1300" dirty="0">
                <a:latin typeface="ＭＳ ゴシック" panose="020B0609070205080204" pitchFamily="49" charset="-128"/>
                <a:ea typeface="ＭＳ ゴシック" panose="020B0609070205080204" pitchFamily="49" charset="-128"/>
              </a:rPr>
              <a:t>改善に必要な機</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械等の取得、改</a:t>
            </a:r>
            <a:r>
              <a:rPr lang="ja-JP" altLang="en-US" sz="1300" dirty="0">
                <a:solidFill>
                  <a:schemeClr val="tx1"/>
                </a:solidFill>
                <a:latin typeface="ＭＳ ゴシック" panose="020B0609070205080204" pitchFamily="49" charset="-128"/>
                <a:ea typeface="ＭＳ ゴシック" panose="020B0609070205080204" pitchFamily="49" charset="-128"/>
              </a:rPr>
              <a:t>良又は</a:t>
            </a:r>
            <a:r>
              <a:rPr lang="ja-JP" altLang="en-US" sz="1300" dirty="0">
                <a:latin typeface="ＭＳ ゴシック" panose="020B0609070205080204" pitchFamily="49" charset="-128"/>
                <a:ea typeface="ＭＳ ゴシック" panose="020B0609070205080204" pitchFamily="49" charset="-128"/>
              </a:rPr>
              <a:t>補強</a:t>
            </a:r>
            <a:endParaRPr lang="en-US" altLang="ja-JP" sz="1300" strike="sngStrike"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②　農地等の造成、改良又は復旧</a:t>
            </a:r>
            <a:endParaRPr lang="en-US" altLang="ja-JP" sz="13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03952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テキスト ボックス 50"/>
          <p:cNvSpPr txBox="1"/>
          <p:nvPr/>
        </p:nvSpPr>
        <p:spPr>
          <a:xfrm>
            <a:off x="260499" y="362490"/>
            <a:ext cx="6337002" cy="6235040"/>
          </a:xfrm>
          <a:prstGeom prst="rect">
            <a:avLst/>
          </a:prstGeom>
          <a:ln w="6350">
            <a:prstDash val="dash"/>
          </a:ln>
        </p:spPr>
        <p:style>
          <a:lnRef idx="2">
            <a:schemeClr val="dk1"/>
          </a:lnRef>
          <a:fillRef idx="1">
            <a:schemeClr val="lt1"/>
          </a:fillRef>
          <a:effectRef idx="0">
            <a:schemeClr val="dk1"/>
          </a:effectRef>
          <a:fontRef idx="minor">
            <a:schemeClr val="dk1"/>
          </a:fontRef>
        </p:style>
        <p:txBody>
          <a:bodyPr wrap="square" rtlCol="0">
            <a:spAutoFit/>
          </a:bodyPr>
          <a:lstStyle/>
          <a:p>
            <a:endParaRPr lang="en-US" altLang="ja-JP" sz="1300" b="1" dirty="0">
              <a:latin typeface="ＭＳ ゴシック" panose="020B0609070205080204" pitchFamily="49" charset="-128"/>
              <a:ea typeface="ＭＳ ゴシック" panose="020B0609070205080204" pitchFamily="49" charset="-128"/>
            </a:endParaRPr>
          </a:p>
          <a:p>
            <a:r>
              <a:rPr lang="ja-JP" altLang="en-US" sz="1400" b="1" dirty="0">
                <a:latin typeface="ＭＳ ゴシック" panose="020B0609070205080204" pitchFamily="49" charset="-128"/>
                <a:ea typeface="ＭＳ ゴシック" panose="020B0609070205080204" pitchFamily="49" charset="-128"/>
              </a:rPr>
              <a:t>事業内容の主な要件：</a:t>
            </a:r>
            <a:endParaRPr lang="en-US" altLang="ja-JP" sz="1400" b="1" dirty="0">
              <a:latin typeface="ＭＳ ゴシック" panose="020B0609070205080204" pitchFamily="49" charset="-128"/>
              <a:ea typeface="ＭＳ ゴシック" panose="020B0609070205080204" pitchFamily="49" charset="-128"/>
            </a:endParaRPr>
          </a:p>
          <a:p>
            <a:endParaRPr lang="en-US" altLang="ja-JP" sz="1400" b="1"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融資</a:t>
            </a:r>
            <a:r>
              <a:rPr lang="ja-JP" altLang="en-US" sz="1300" dirty="0">
                <a:latin typeface="ＭＳ ゴシック" panose="020B0609070205080204" pitchFamily="49" charset="-128"/>
                <a:ea typeface="ＭＳ ゴシック" panose="020B0609070205080204" pitchFamily="49" charset="-128"/>
              </a:rPr>
              <a:t>を受けて機械等の導入を行うこと。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１）</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個々の事業内容について、</a:t>
            </a:r>
            <a:r>
              <a:rPr lang="ja-JP" altLang="en-US" sz="1300" u="sng" dirty="0">
                <a:solidFill>
                  <a:srgbClr val="0000FF"/>
                </a:solidFill>
                <a:latin typeface="ＭＳ ゴシック" panose="020B0609070205080204" pitchFamily="49" charset="-128"/>
                <a:ea typeface="ＭＳ ゴシック" panose="020B0609070205080204" pitchFamily="49" charset="-128"/>
              </a:rPr>
              <a:t>単年度で完了</a:t>
            </a:r>
            <a:r>
              <a:rPr lang="ja-JP" altLang="en-US" sz="1300" dirty="0">
                <a:latin typeface="ＭＳ ゴシック" panose="020B0609070205080204" pitchFamily="49" charset="-128"/>
                <a:ea typeface="ＭＳ ゴシック" panose="020B0609070205080204" pitchFamily="49" charset="-128"/>
              </a:rPr>
              <a:t>すること。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事業費が整備内容ごとに</a:t>
            </a:r>
            <a:r>
              <a:rPr lang="en-US" altLang="ja-JP" sz="1300" u="sng" dirty="0">
                <a:solidFill>
                  <a:srgbClr val="0000FF"/>
                </a:solidFill>
                <a:latin typeface="ＭＳ ゴシック" panose="020B0609070205080204" pitchFamily="49" charset="-128"/>
                <a:ea typeface="ＭＳ ゴシック" panose="020B0609070205080204" pitchFamily="49" charset="-128"/>
              </a:rPr>
              <a:t>50</a:t>
            </a:r>
            <a:r>
              <a:rPr lang="ja-JP" altLang="en-US" sz="1300" u="sng" dirty="0">
                <a:solidFill>
                  <a:srgbClr val="0000FF"/>
                </a:solidFill>
                <a:latin typeface="ＭＳ ゴシック" panose="020B0609070205080204" pitchFamily="49" charset="-128"/>
                <a:ea typeface="ＭＳ ゴシック" panose="020B0609070205080204" pitchFamily="49" charset="-128"/>
              </a:rPr>
              <a:t>万円以上</a:t>
            </a:r>
            <a:r>
              <a:rPr lang="ja-JP" altLang="en-US" sz="1300" dirty="0">
                <a:latin typeface="ＭＳ ゴシック" panose="020B0609070205080204" pitchFamily="49" charset="-128"/>
                <a:ea typeface="ＭＳ ゴシック" panose="020B0609070205080204" pitchFamily="49" charset="-128"/>
              </a:rPr>
              <a:t>であること。</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事業の対象となる機械等は、</a:t>
            </a:r>
            <a:r>
              <a:rPr lang="ja-JP" altLang="en-US" sz="1300" u="sng" dirty="0">
                <a:solidFill>
                  <a:srgbClr val="0000FF"/>
                </a:solidFill>
                <a:latin typeface="ＭＳ ゴシック" panose="020B0609070205080204" pitchFamily="49" charset="-128"/>
                <a:ea typeface="ＭＳ ゴシック" panose="020B0609070205080204" pitchFamily="49" charset="-128"/>
              </a:rPr>
              <a:t>耐用年数がおおむね５年以上</a:t>
            </a:r>
            <a:r>
              <a:rPr lang="en-US" altLang="ja-JP" sz="1300" u="sng" dirty="0">
                <a:solidFill>
                  <a:srgbClr val="0000FF"/>
                </a:solidFill>
                <a:latin typeface="ＭＳ ゴシック" panose="020B0609070205080204" pitchFamily="49" charset="-128"/>
                <a:ea typeface="ＭＳ ゴシック" panose="020B0609070205080204" pitchFamily="49" charset="-128"/>
              </a:rPr>
              <a:t>20</a:t>
            </a:r>
            <a:r>
              <a:rPr lang="ja-JP" altLang="en-US" sz="1300" u="sng" dirty="0">
                <a:solidFill>
                  <a:srgbClr val="0000FF"/>
                </a:solidFill>
                <a:latin typeface="ＭＳ ゴシック" panose="020B0609070205080204" pitchFamily="49" charset="-128"/>
                <a:ea typeface="ＭＳ ゴシック" panose="020B0609070205080204" pitchFamily="49" charset="-128"/>
              </a:rPr>
              <a:t>年以下のもの</a:t>
            </a:r>
            <a:r>
              <a:rPr lang="ja-JP" altLang="en-US" sz="1300" dirty="0">
                <a:latin typeface="ＭＳ ゴシック" panose="020B0609070205080204" pitchFamily="49" charset="-128"/>
                <a:ea typeface="ＭＳ ゴシック" panose="020B0609070205080204" pitchFamily="49" charset="-128"/>
              </a:rPr>
              <a:t>で</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あること。</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２）</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運搬用トラック、パソコン、倉庫等、</a:t>
            </a:r>
            <a:r>
              <a:rPr lang="ja-JP" altLang="en-US" sz="1300" u="sng" dirty="0">
                <a:solidFill>
                  <a:srgbClr val="0000FF"/>
                </a:solidFill>
                <a:latin typeface="ＭＳ ゴシック" panose="020B0609070205080204" pitchFamily="49" charset="-128"/>
                <a:ea typeface="ＭＳ ゴシック" panose="020B0609070205080204" pitchFamily="49" charset="-128"/>
              </a:rPr>
              <a:t>農業経営の用途以外の用途に容易に供</a:t>
            </a:r>
            <a:endParaRPr lang="en-US" altLang="ja-JP" sz="1300"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されるような汎用性の高いものでないこと</a:t>
            </a:r>
            <a:r>
              <a:rPr lang="ja-JP" altLang="en-US" sz="1300" u="sng" dirty="0">
                <a:solidFill>
                  <a:schemeClr val="tx1"/>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a:t>
            </a:r>
            <a:r>
              <a:rPr lang="en-US" altLang="ja-JP" sz="1300" dirty="0">
                <a:solidFill>
                  <a:srgbClr val="FF0000"/>
                </a:solidFill>
                <a:latin typeface="ＭＳ ゴシック" panose="020B0609070205080204" pitchFamily="49" charset="-128"/>
                <a:ea typeface="ＭＳ ゴシック" panose="020B0609070205080204" pitchFamily="49" charset="-128"/>
              </a:rPr>
              <a:t>※</a:t>
            </a:r>
            <a:r>
              <a:rPr lang="ja-JP" altLang="en-US" sz="1300" dirty="0">
                <a:solidFill>
                  <a:srgbClr val="FF0000"/>
                </a:solidFill>
                <a:latin typeface="ＭＳ ゴシック" panose="020B0609070205080204" pitchFamily="49" charset="-128"/>
                <a:ea typeface="ＭＳ ゴシック" panose="020B0609070205080204" pitchFamily="49" charset="-128"/>
              </a:rPr>
              <a:t>３）</a:t>
            </a:r>
            <a:endParaRPr lang="en-US" altLang="ja-JP" sz="1000" dirty="0">
              <a:solidFill>
                <a:srgbClr val="FF0000"/>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a:t>
            </a:r>
            <a:r>
              <a:rPr lang="ja-JP" altLang="en-US" sz="1300" u="sng" dirty="0">
                <a:solidFill>
                  <a:srgbClr val="0000FF"/>
                </a:solidFill>
                <a:latin typeface="ＭＳ ゴシック" panose="020B0609070205080204" pitchFamily="49" charset="-128"/>
                <a:ea typeface="ＭＳ ゴシック" panose="020B0609070205080204" pitchFamily="49" charset="-128"/>
              </a:rPr>
              <a:t>助成対象者の成果目標の達成に直結</a:t>
            </a:r>
            <a:r>
              <a:rPr lang="ja-JP" altLang="en-US" sz="1300" dirty="0">
                <a:latin typeface="ＭＳ ゴシック" panose="020B0609070205080204" pitchFamily="49" charset="-128"/>
                <a:ea typeface="ＭＳ ゴシック" panose="020B0609070205080204" pitchFamily="49" charset="-128"/>
              </a:rPr>
              <a:t>するものであり</a:t>
            </a:r>
            <a:r>
              <a:rPr lang="ja-JP" altLang="en-US" sz="1300" dirty="0">
                <a:solidFill>
                  <a:schemeClr val="tx1"/>
                </a:solidFill>
                <a:latin typeface="ＭＳ ゴシック" panose="020B0609070205080204" pitchFamily="49" charset="-128"/>
                <a:ea typeface="ＭＳ ゴシック" panose="020B0609070205080204" pitchFamily="49" charset="-128"/>
              </a:rPr>
              <a:t>、かつ、</a:t>
            </a:r>
            <a:r>
              <a:rPr lang="ja-JP" altLang="en-US" sz="1300" dirty="0">
                <a:latin typeface="ＭＳ ゴシック" panose="020B0609070205080204" pitchFamily="49" charset="-128"/>
                <a:ea typeface="ＭＳ ゴシック" panose="020B0609070205080204" pitchFamily="49" charset="-128"/>
              </a:rPr>
              <a:t>既存の機械等の　　</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solidFill>
                  <a:srgbClr val="0000FF"/>
                </a:solidFill>
                <a:latin typeface="ＭＳ ゴシック" panose="020B0609070205080204" pitchFamily="49" charset="-128"/>
                <a:ea typeface="ＭＳ ゴシック" panose="020B0609070205080204" pitchFamily="49" charset="-128"/>
              </a:rPr>
              <a:t>　　</a:t>
            </a:r>
            <a:r>
              <a:rPr lang="ja-JP" altLang="en-US" sz="1300" u="sng" dirty="0">
                <a:solidFill>
                  <a:srgbClr val="0000FF"/>
                </a:solidFill>
                <a:latin typeface="ＭＳ ゴシック" panose="020B0609070205080204" pitchFamily="49" charset="-128"/>
                <a:ea typeface="ＭＳ ゴシック" panose="020B0609070205080204" pitchFamily="49" charset="-128"/>
              </a:rPr>
              <a:t>単なる更新を行うものではないこと</a:t>
            </a:r>
            <a:r>
              <a:rPr lang="ja-JP" altLang="en-US" sz="1300" dirty="0">
                <a:latin typeface="ＭＳ ゴシック" panose="020B0609070205080204" pitchFamily="49" charset="-128"/>
                <a:ea typeface="ＭＳ ゴシック" panose="020B0609070205080204" pitchFamily="49" charset="-128"/>
              </a:rPr>
              <a:t>。</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　園芸施設共済、農機具共済の加入等、</a:t>
            </a:r>
            <a:r>
              <a:rPr lang="ja-JP" altLang="en-US" sz="1300" u="sng" dirty="0">
                <a:solidFill>
                  <a:srgbClr val="0000FF"/>
                </a:solidFill>
                <a:latin typeface="ＭＳ ゴシック" panose="020B0609070205080204" pitchFamily="49" charset="-128"/>
                <a:ea typeface="ＭＳ ゴシック" panose="020B0609070205080204" pitchFamily="49" charset="-128"/>
              </a:rPr>
              <a:t>自然災害による被災に備えた措置</a:t>
            </a:r>
            <a:r>
              <a:rPr lang="ja-JP" altLang="en-US" sz="1300" dirty="0">
                <a:latin typeface="ＭＳ ゴシック" panose="020B0609070205080204" pitchFamily="49" charset="-128"/>
                <a:ea typeface="ＭＳ ゴシック" panose="020B0609070205080204" pitchFamily="49" charset="-128"/>
              </a:rPr>
              <a:t>がさ</a:t>
            </a:r>
            <a:endParaRPr lang="en-US" altLang="ja-JP" sz="1300" dirty="0">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れるものであること。</a:t>
            </a:r>
            <a:endParaRPr lang="en-US" altLang="ja-JP" sz="130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a:p>
            <a:endParaRPr lang="en-US" altLang="ja-JP" sz="600" dirty="0">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１</a:t>
            </a:r>
            <a:r>
              <a:rPr lang="ja-JP" altLang="en-US" sz="1050" dirty="0">
                <a:latin typeface="ＭＳ ゴシック" panose="020B0609070205080204" pitchFamily="49" charset="-128"/>
                <a:ea typeface="ＭＳ ゴシック" panose="020B0609070205080204" pitchFamily="49" charset="-128"/>
              </a:rPr>
              <a:t>　対象となる融資は、以下の機関が貸し付けを行う資金です。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農業協同組合、農業協同組合連合会、農林中央金庫、（株）日本政策金融公庫、銀行、</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沖縄振興開発金融公庫、（株）商工組合中央金庫、（独法）</a:t>
            </a:r>
            <a:r>
              <a:rPr lang="ja-JP" altLang="ja-JP" sz="1050" dirty="0">
                <a:latin typeface="ＭＳ ゴシック" panose="020B0609070205080204" pitchFamily="49" charset="-128"/>
                <a:ea typeface="ＭＳ ゴシック" panose="020B0609070205080204" pitchFamily="49" charset="-128"/>
              </a:rPr>
              <a:t>奄美群島振興開発基金</a:t>
            </a:r>
            <a:r>
              <a:rPr lang="ja-JP" altLang="en-US" sz="1050" dirty="0">
                <a:latin typeface="ＭＳ ゴシック" panose="020B0609070205080204" pitchFamily="49" charset="-128"/>
                <a:ea typeface="ＭＳ ゴシック" panose="020B0609070205080204" pitchFamily="49" charset="-128"/>
              </a:rPr>
              <a:t>、</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信用金庫、信用組合、都道府県</a:t>
            </a:r>
          </a:p>
          <a:p>
            <a:endParaRPr lang="en-US" altLang="ja-JP" sz="1000" dirty="0">
              <a:latin typeface="ＭＳ ゴシック" panose="020B0609070205080204" pitchFamily="49" charset="-128"/>
              <a:ea typeface="ＭＳ ゴシック" panose="020B0609070205080204" pitchFamily="49" charset="-128"/>
            </a:endParaRPr>
          </a:p>
          <a:p>
            <a:r>
              <a:rPr lang="ja-JP" altLang="en-US" sz="100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２</a:t>
            </a:r>
            <a:r>
              <a:rPr lang="ja-JP" altLang="en-US" sz="1050" dirty="0">
                <a:latin typeface="ＭＳ ゴシック" panose="020B0609070205080204" pitchFamily="49" charset="-128"/>
                <a:ea typeface="ＭＳ ゴシック" panose="020B0609070205080204" pitchFamily="49" charset="-128"/>
              </a:rPr>
              <a:t>　中古機械及び中古施設にあっては、上記の要件に加え、</a:t>
            </a:r>
            <a:r>
              <a:rPr lang="ja-JP" altLang="en-US" sz="1050" u="sng" dirty="0">
                <a:solidFill>
                  <a:srgbClr val="0000FF"/>
                </a:solidFill>
                <a:latin typeface="ＭＳ ゴシック" panose="020B0609070205080204" pitchFamily="49" charset="-128"/>
                <a:ea typeface="ＭＳ ゴシック" panose="020B0609070205080204" pitchFamily="49" charset="-128"/>
              </a:rPr>
              <a:t>使用可能と認められる年数が２年以上</a:t>
            </a:r>
            <a:endParaRPr lang="en-US" altLang="ja-JP" sz="1050" u="sng" dirty="0">
              <a:solidFill>
                <a:srgbClr val="0000FF"/>
              </a:solidFill>
              <a:latin typeface="ＭＳ ゴシック" panose="020B0609070205080204" pitchFamily="49" charset="-128"/>
              <a:ea typeface="ＭＳ ゴシック" panose="020B0609070205080204" pitchFamily="49" charset="-128"/>
            </a:endParaRPr>
          </a:p>
          <a:p>
            <a:r>
              <a:rPr lang="ja-JP" altLang="en-US" sz="1050" dirty="0">
                <a:solidFill>
                  <a:srgbClr val="0000FF"/>
                </a:solidFill>
                <a:latin typeface="ＭＳ ゴシック" panose="020B0609070205080204" pitchFamily="49" charset="-128"/>
                <a:ea typeface="ＭＳ ゴシック" panose="020B0609070205080204" pitchFamily="49" charset="-128"/>
              </a:rPr>
              <a:t>　　　</a:t>
            </a:r>
            <a:r>
              <a:rPr lang="ja-JP" altLang="en-US" sz="1050" dirty="0">
                <a:solidFill>
                  <a:schemeClr val="tx1"/>
                </a:solidFill>
                <a:latin typeface="ＭＳ ゴシック" panose="020B0609070205080204" pitchFamily="49" charset="-128"/>
                <a:ea typeface="ＭＳ ゴシック" panose="020B0609070205080204" pitchFamily="49" charset="-128"/>
              </a:rPr>
              <a:t>のものであることが必要です。</a:t>
            </a:r>
            <a:endParaRPr lang="en-US" altLang="ja-JP" sz="1050" dirty="0">
              <a:solidFill>
                <a:schemeClr val="tx1"/>
              </a:solidFill>
              <a:latin typeface="ＭＳ ゴシック" panose="020B0609070205080204" pitchFamily="49" charset="-128"/>
              <a:ea typeface="ＭＳ ゴシック" panose="020B0609070205080204" pitchFamily="49" charset="-128"/>
            </a:endParaRPr>
          </a:p>
          <a:p>
            <a:pPr>
              <a:lnSpc>
                <a:spcPts val="900"/>
              </a:lnSpc>
            </a:pPr>
            <a:endParaRPr lang="en-US" altLang="ja-JP" sz="1050" dirty="0">
              <a:solidFill>
                <a:schemeClr val="tx1"/>
              </a:solidFill>
              <a:latin typeface="ＭＳ ゴシック" panose="020B0609070205080204" pitchFamily="49" charset="-128"/>
              <a:ea typeface="ＭＳ ゴシック" panose="020B0609070205080204" pitchFamily="49" charset="-128"/>
            </a:endParaRPr>
          </a:p>
          <a:p>
            <a:r>
              <a:rPr lang="ja-JP" altLang="en-US" sz="1050" dirty="0">
                <a:solidFill>
                  <a:srgbClr val="FF0000"/>
                </a:solidFill>
                <a:latin typeface="ＭＳ ゴシック" panose="020B0609070205080204" pitchFamily="49" charset="-128"/>
                <a:ea typeface="ＭＳ ゴシック" panose="020B0609070205080204" pitchFamily="49" charset="-128"/>
              </a:rPr>
              <a:t>　</a:t>
            </a:r>
            <a:r>
              <a:rPr lang="en-US" altLang="ja-JP" sz="1050" u="sng" dirty="0">
                <a:solidFill>
                  <a:srgbClr val="FF0000"/>
                </a:solidFill>
                <a:latin typeface="ＭＳ ゴシック" panose="020B0609070205080204" pitchFamily="49" charset="-128"/>
                <a:ea typeface="ＭＳ ゴシック" panose="020B0609070205080204" pitchFamily="49" charset="-128"/>
              </a:rPr>
              <a:t>※</a:t>
            </a:r>
            <a:r>
              <a:rPr lang="ja-JP" altLang="en-US" sz="1050" u="sng" dirty="0">
                <a:solidFill>
                  <a:srgbClr val="FF0000"/>
                </a:solidFill>
                <a:latin typeface="ＭＳ ゴシック" panose="020B0609070205080204" pitchFamily="49" charset="-128"/>
                <a:ea typeface="ＭＳ ゴシック" panose="020B0609070205080204" pitchFamily="49" charset="-128"/>
              </a:rPr>
              <a:t>３</a:t>
            </a:r>
            <a:r>
              <a:rPr lang="ja-JP" altLang="en-US" sz="1050" dirty="0">
                <a:latin typeface="ＭＳ ゴシック" panose="020B0609070205080204" pitchFamily="49" charset="-128"/>
                <a:ea typeface="ＭＳ ゴシック" panose="020B0609070205080204" pitchFamily="49" charset="-128"/>
              </a:rPr>
              <a:t>　ただし、フォークリフト、ショベルローダー、バックホー、</a:t>
            </a:r>
            <a:r>
              <a:rPr lang="en-US" altLang="ja-JP" sz="1050" dirty="0">
                <a:latin typeface="ＭＳ ゴシック" panose="020B0609070205080204" pitchFamily="49" charset="-128"/>
                <a:ea typeface="ＭＳ ゴシック" panose="020B0609070205080204" pitchFamily="49" charset="-128"/>
              </a:rPr>
              <a:t>GPS</a:t>
            </a:r>
            <a:r>
              <a:rPr lang="ja-JP" altLang="en-US" sz="1050" dirty="0">
                <a:latin typeface="ＭＳ ゴシック" panose="020B0609070205080204" pitchFamily="49" charset="-128"/>
                <a:ea typeface="ＭＳ ゴシック" panose="020B0609070205080204" pitchFamily="49" charset="-128"/>
              </a:rPr>
              <a:t>ガイダンスシステム（農業用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機械に設置するものに限る）などの機械については、以下の①～③の要件すべてを満たす場合に</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限り助成の対象となります。</a:t>
            </a:r>
            <a:endParaRPr lang="en-US" altLang="ja-JP" sz="1050" dirty="0">
              <a:latin typeface="ＭＳ ゴシック" panose="020B0609070205080204" pitchFamily="49" charset="-128"/>
              <a:ea typeface="ＭＳ ゴシック" panose="020B0609070205080204" pitchFamily="49" charset="-128"/>
            </a:endParaRPr>
          </a:p>
          <a:p>
            <a:r>
              <a:rPr lang="ja-JP" altLang="en-US" sz="400" dirty="0">
                <a:latin typeface="ＭＳ ゴシック" panose="020B0609070205080204" pitchFamily="49" charset="-128"/>
                <a:ea typeface="ＭＳ ゴシック" panose="020B0609070205080204" pitchFamily="49" charset="-128"/>
              </a:rPr>
              <a:t>　</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①　農業の生産等に係る作業に使用する期間において他用途に使用されないものであること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②　農業経営において真に必要であること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③　導入後の適正利用が確認できるものであること</a:t>
            </a:r>
            <a:endParaRPr lang="en-US" altLang="ja-JP" sz="1050" dirty="0">
              <a:latin typeface="ＭＳ ゴシック" panose="020B0609070205080204" pitchFamily="49" charset="-128"/>
              <a:ea typeface="ＭＳ ゴシック" panose="020B0609070205080204" pitchFamily="49" charset="-128"/>
            </a:endParaRPr>
          </a:p>
          <a:p>
            <a:pPr>
              <a:lnSpc>
                <a:spcPts val="500"/>
              </a:lnSpc>
            </a:pP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また、</a:t>
            </a:r>
            <a:r>
              <a:rPr lang="ja-JP" altLang="en-US" sz="1050" dirty="0">
                <a:solidFill>
                  <a:schemeClr val="tx1"/>
                </a:solidFill>
                <a:uFill>
                  <a:solidFill>
                    <a:srgbClr val="0000FF"/>
                  </a:solidFill>
                </a:uFill>
                <a:latin typeface="ＭＳ ゴシック" panose="020B0609070205080204" pitchFamily="49" charset="-128"/>
                <a:ea typeface="ＭＳ ゴシック" panose="020B0609070205080204" pitchFamily="49" charset="-128"/>
              </a:rPr>
              <a:t>環境衛生施設（トイレ等）、ほ場観測施設及び中継拠点施設（農機具格納庫等）</a:t>
            </a:r>
            <a:r>
              <a:rPr lang="ja-JP" altLang="en-US" sz="1050" dirty="0">
                <a:latin typeface="ＭＳ ゴシック" panose="020B0609070205080204" pitchFamily="49" charset="-128"/>
                <a:ea typeface="ＭＳ ゴシック" panose="020B0609070205080204" pitchFamily="49" charset="-128"/>
              </a:rPr>
              <a:t>な</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どの施設については、①～③の要件に加え、ほ場又はほ場の隣接地に設置するものに限り対象と</a:t>
            </a:r>
            <a:endParaRPr lang="en-US" altLang="ja-JP" sz="1050" dirty="0">
              <a:latin typeface="ＭＳ ゴシック" panose="020B0609070205080204" pitchFamily="49" charset="-128"/>
              <a:ea typeface="ＭＳ ゴシック" panose="020B0609070205080204" pitchFamily="49" charset="-128"/>
            </a:endParaRPr>
          </a:p>
          <a:p>
            <a:r>
              <a:rPr lang="ja-JP" altLang="en-US" sz="1050" dirty="0">
                <a:latin typeface="ＭＳ ゴシック" panose="020B0609070205080204" pitchFamily="49" charset="-128"/>
                <a:ea typeface="ＭＳ ゴシック" panose="020B0609070205080204" pitchFamily="49" charset="-128"/>
              </a:rPr>
              <a:t>　　　なります。</a:t>
            </a:r>
            <a:endParaRPr lang="en-US" altLang="ja-JP" sz="1050" dirty="0">
              <a:latin typeface="ＭＳ ゴシック" panose="020B0609070205080204" pitchFamily="49" charset="-128"/>
              <a:ea typeface="ＭＳ ゴシック" panose="020B0609070205080204" pitchFamily="49" charset="-128"/>
            </a:endParaRPr>
          </a:p>
          <a:p>
            <a:endParaRPr lang="en-US" altLang="ja-JP" sz="1300" dirty="0">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－３－</a:t>
            </a:r>
          </a:p>
        </p:txBody>
      </p:sp>
      <p:sp>
        <p:nvSpPr>
          <p:cNvPr id="6" name="テキスト ボックス 5"/>
          <p:cNvSpPr txBox="1"/>
          <p:nvPr/>
        </p:nvSpPr>
        <p:spPr>
          <a:xfrm>
            <a:off x="14781920" y="6231454"/>
            <a:ext cx="1170130" cy="369332"/>
          </a:xfrm>
          <a:prstGeom prst="rect">
            <a:avLst/>
          </a:prstGeom>
          <a:noFill/>
        </p:spPr>
        <p:txBody>
          <a:bodyPr wrap="square" rtlCol="0">
            <a:spAutoFit/>
          </a:bodyPr>
          <a:lstStyle/>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588515"/>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－４－</a:t>
            </a:r>
          </a:p>
        </p:txBody>
      </p:sp>
      <p:sp>
        <p:nvSpPr>
          <p:cNvPr id="18" name="角丸四角形 16">
            <a:extLst>
              <a:ext uri="{FF2B5EF4-FFF2-40B4-BE49-F238E27FC236}">
                <a16:creationId xmlns:a16="http://schemas.microsoft.com/office/drawing/2014/main" id="{904C9A3C-BF46-442D-A1A1-9737B4A9CB59}"/>
              </a:ext>
            </a:extLst>
          </p:cNvPr>
          <p:cNvSpPr/>
          <p:nvPr/>
        </p:nvSpPr>
        <p:spPr>
          <a:xfrm>
            <a:off x="311026" y="3323826"/>
            <a:ext cx="6228000" cy="771231"/>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〇みどり農業推進優先枠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　「みどりの食料システム戦略」を踏まえ、環境に配慮した営農に積極的に転換していくための取組を支援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9" name="正方形/長方形 18">
            <a:extLst>
              <a:ext uri="{FF2B5EF4-FFF2-40B4-BE49-F238E27FC236}">
                <a16:creationId xmlns:a16="http://schemas.microsoft.com/office/drawing/2014/main" id="{5E0469CB-510A-49BF-BCAF-51EBA2FAB65F}"/>
              </a:ext>
            </a:extLst>
          </p:cNvPr>
          <p:cNvSpPr/>
          <p:nvPr/>
        </p:nvSpPr>
        <p:spPr>
          <a:xfrm>
            <a:off x="402827" y="4185067"/>
            <a:ext cx="6119114" cy="1172978"/>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メイリオ" panose="020B0604030504040204" pitchFamily="50" charset="-128"/>
                <a:ea typeface="メイリオ" panose="020B0604030504040204" pitchFamily="50" charset="-128"/>
              </a:rPr>
              <a:t>環境への負荷を低減し生産の持続可能性を高める取組を支援するため、みどりの食料システム法の環境負荷低減事業活動実施計画若しくは特定環境負荷低減事業活動実施計画に基づく機械の導入について優先枠を設けています。なお、導入を予定している全ての機械が、認定を受けた計画の実施内容</a:t>
            </a:r>
            <a:r>
              <a:rPr lang="ja-JP" altLang="ja-JP" sz="1300" dirty="0">
                <a:solidFill>
                  <a:schemeClr val="tx1"/>
                </a:solidFill>
                <a:latin typeface="メイリオ" panose="020B0604030504040204" pitchFamily="50" charset="-128"/>
                <a:ea typeface="メイリオ" panose="020B0604030504040204" pitchFamily="50" charset="-128"/>
              </a:rPr>
              <a:t>（計画の別記様式第７号３（５）又は別記様式第８号３（５））</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16" name="角丸四角形 16">
            <a:extLst>
              <a:ext uri="{FF2B5EF4-FFF2-40B4-BE49-F238E27FC236}">
                <a16:creationId xmlns:a16="http://schemas.microsoft.com/office/drawing/2014/main" id="{47D153AF-59DF-4E48-AD3B-49B0F5169380}"/>
              </a:ext>
            </a:extLst>
          </p:cNvPr>
          <p:cNvSpPr/>
          <p:nvPr/>
        </p:nvSpPr>
        <p:spPr>
          <a:xfrm>
            <a:off x="322538" y="5592064"/>
            <a:ext cx="6228000" cy="771230"/>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mn-ea"/>
              </a:rPr>
              <a:t>〇集約型農業経営優先枠</a:t>
            </a:r>
            <a:r>
              <a:rPr lang="ja-JP" altLang="en-US" sz="1300" dirty="0">
                <a:latin typeface="UD デジタル 教科書体 NK-B" panose="02020700000000000000" pitchFamily="18" charset="-128"/>
                <a:ea typeface="UD デジタル 教科書体 NK-B" panose="02020700000000000000" pitchFamily="18" charset="-128"/>
              </a:rPr>
              <a:t>　</a:t>
            </a:r>
            <a:endParaRPr lang="en-US" altLang="ja-JP" sz="1300" dirty="0">
              <a:latin typeface="UD デジタル 教科書体 NK-B" panose="02020700000000000000" pitchFamily="18" charset="-128"/>
              <a:ea typeface="UD デジタル 教科書体 NK-B" panose="02020700000000000000" pitchFamily="18" charset="-128"/>
            </a:endParaRPr>
          </a:p>
          <a:p>
            <a:r>
              <a:rPr lang="ja-JP" altLang="en-US" sz="1300" dirty="0">
                <a:latin typeface="UD デジタル 教科書体 NK-B" panose="02020700000000000000" pitchFamily="18" charset="-128"/>
                <a:ea typeface="UD デジタル 教科書体 NK-B" panose="02020700000000000000" pitchFamily="18" charset="-128"/>
              </a:rPr>
              <a:t>　</a:t>
            </a:r>
            <a:r>
              <a:rPr lang="ja-JP" altLang="en-US" sz="1300" dirty="0">
                <a:latin typeface="+mn-ea"/>
              </a:rPr>
              <a:t>　土地利用の制約などから、規模拡大による経営発展が制限される地域等における</a:t>
            </a:r>
            <a:r>
              <a:rPr lang="ja-JP" altLang="en-US" sz="1300" dirty="0">
                <a:solidFill>
                  <a:schemeClr val="tx1"/>
                </a:solidFill>
                <a:latin typeface="+mn-ea"/>
              </a:rPr>
              <a:t>、</a:t>
            </a:r>
            <a:endParaRPr lang="en-US" altLang="ja-JP" sz="1300" dirty="0">
              <a:solidFill>
                <a:schemeClr val="tx1"/>
              </a:solidFill>
              <a:latin typeface="+mn-ea"/>
            </a:endParaRPr>
          </a:p>
          <a:p>
            <a:r>
              <a:rPr lang="ja-JP" altLang="en-US" sz="1300" dirty="0">
                <a:solidFill>
                  <a:schemeClr val="tx1"/>
                </a:solidFill>
                <a:latin typeface="+mn-ea"/>
              </a:rPr>
              <a:t>　集約型の農業の導入による収益の向上のための取組を支援</a:t>
            </a:r>
            <a:endParaRPr lang="en-US" altLang="ja-JP" sz="1300" dirty="0">
              <a:solidFill>
                <a:schemeClr val="tx1"/>
              </a:solidFill>
              <a:latin typeface="+mn-ea"/>
            </a:endParaRPr>
          </a:p>
        </p:txBody>
      </p:sp>
      <p:sp>
        <p:nvSpPr>
          <p:cNvPr id="20" name="正方形/長方形 19">
            <a:extLst>
              <a:ext uri="{FF2B5EF4-FFF2-40B4-BE49-F238E27FC236}">
                <a16:creationId xmlns:a16="http://schemas.microsoft.com/office/drawing/2014/main" id="{5B531944-7C06-4999-90FE-E13D6746415E}"/>
              </a:ext>
            </a:extLst>
          </p:cNvPr>
          <p:cNvSpPr/>
          <p:nvPr/>
        </p:nvSpPr>
        <p:spPr>
          <a:xfrm>
            <a:off x="414338" y="6402154"/>
            <a:ext cx="6525052" cy="1251146"/>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以下の①から③の要件を満たす方が対象になります。</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endParaRPr lang="ja-JP" altLang="en-US"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①　耕種農家であること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②　目標年度における１ヘクタール当たりの付加価値額が</a:t>
            </a:r>
            <a:r>
              <a:rPr lang="en-US" altLang="ja-JP" sz="1300" dirty="0">
                <a:solidFill>
                  <a:schemeClr val="tx1"/>
                </a:solidFill>
                <a:latin typeface="ＭＳ ゴシック" panose="020B0609070205080204" pitchFamily="49" charset="-128"/>
                <a:ea typeface="ＭＳ ゴシック" panose="020B0609070205080204" pitchFamily="49" charset="-128"/>
              </a:rPr>
              <a:t>50</a:t>
            </a:r>
            <a:r>
              <a:rPr lang="ja-JP" altLang="en-US" sz="1300" dirty="0">
                <a:solidFill>
                  <a:schemeClr val="tx1"/>
                </a:solidFill>
                <a:latin typeface="ＭＳ ゴシック" panose="020B0609070205080204" pitchFamily="49" charset="-128"/>
                <a:ea typeface="ＭＳ ゴシック" panose="020B0609070205080204" pitchFamily="49" charset="-128"/>
              </a:rPr>
              <a:t>万円以上であること</a:t>
            </a:r>
            <a:endParaRPr lang="en-US" altLang="ja-JP" sz="1300" dirty="0">
              <a:solidFill>
                <a:schemeClr val="tx1"/>
              </a:solidFill>
              <a:latin typeface="ＭＳ ゴシック" panose="020B0609070205080204" pitchFamily="49" charset="-128"/>
              <a:ea typeface="ＭＳ ゴシック" panose="020B0609070205080204" pitchFamily="49" charset="-128"/>
            </a:endParaRPr>
          </a:p>
          <a:p>
            <a:r>
              <a:rPr lang="ja-JP" altLang="en-US" sz="1300" dirty="0">
                <a:solidFill>
                  <a:schemeClr val="tx1"/>
                </a:solidFill>
                <a:latin typeface="ＭＳ ゴシック" panose="020B0609070205080204" pitchFamily="49" charset="-128"/>
                <a:ea typeface="ＭＳ ゴシック" panose="020B0609070205080204" pitchFamily="49" charset="-128"/>
              </a:rPr>
              <a:t>③　目標年度において、経営面積が現状より縮小しないこと</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3" name="正方形/長方形 12">
            <a:extLst>
              <a:ext uri="{FF2B5EF4-FFF2-40B4-BE49-F238E27FC236}">
                <a16:creationId xmlns:a16="http://schemas.microsoft.com/office/drawing/2014/main" id="{E072CB4C-91BC-48FC-92BF-68EDB074034A}"/>
              </a:ext>
            </a:extLst>
          </p:cNvPr>
          <p:cNvSpPr/>
          <p:nvPr/>
        </p:nvSpPr>
        <p:spPr>
          <a:xfrm>
            <a:off x="273579" y="1892660"/>
            <a:ext cx="6228000" cy="1134119"/>
          </a:xfrm>
          <a:prstGeom prst="rect">
            <a:avLst/>
          </a:prstGeom>
          <a:noFill/>
          <a:ln w="12700" cmpd="sng">
            <a:noFill/>
            <a:prstDash val="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ja-JP" altLang="en-US" sz="1300" dirty="0">
                <a:solidFill>
                  <a:schemeClr val="tx1"/>
                </a:solidFill>
                <a:latin typeface="ＭＳ ゴシック" panose="020B0609070205080204" pitchFamily="49" charset="-128"/>
                <a:ea typeface="ＭＳ ゴシック" panose="020B0609070205080204" pitchFamily="49" charset="-128"/>
              </a:rPr>
              <a:t>　</a:t>
            </a:r>
            <a:r>
              <a:rPr lang="ja-JP" altLang="en-US" sz="1300" dirty="0">
                <a:solidFill>
                  <a:schemeClr val="tx1"/>
                </a:solidFill>
                <a:latin typeface="HG丸ｺﾞｼｯｸM-PRO" pitchFamily="50" charset="-128"/>
                <a:ea typeface="HG丸ｺﾞｼｯｸM-PRO" pitchFamily="50" charset="-128"/>
              </a:rPr>
              <a:t>スマート農業への転換を支援するため、</a:t>
            </a:r>
            <a:r>
              <a:rPr lang="ja-JP" altLang="en-US" sz="1300" dirty="0">
                <a:solidFill>
                  <a:schemeClr val="tx1"/>
                </a:solidFill>
                <a:latin typeface="メイリオ" panose="020B0604030504040204" pitchFamily="50" charset="-128"/>
                <a:ea typeface="メイリオ" panose="020B0604030504040204" pitchFamily="50" charset="-128"/>
              </a:rPr>
              <a:t>スマート農業技術活用促進法の生産方式革新実施計画に基づく機械の導入について優先枠を設けています。なお、導入を予定している全ての機械が、認定を受けた計画のスマート農業技術</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a:t>
            </a:r>
            <a:r>
              <a:rPr lang="ja-JP" altLang="en-US" sz="1300" dirty="0">
                <a:solidFill>
                  <a:schemeClr val="tx1"/>
                </a:solidFill>
                <a:latin typeface="メイリオ" panose="020B0604030504040204" pitchFamily="50" charset="-128"/>
                <a:ea typeface="メイリオ" panose="020B0604030504040204" pitchFamily="50" charset="-128"/>
              </a:rPr>
              <a:t>４</a:t>
            </a:r>
            <a:r>
              <a:rPr lang="ja-JP" altLang="ja-JP" sz="1300" dirty="0">
                <a:solidFill>
                  <a:schemeClr val="tx1"/>
                </a:solidFill>
                <a:latin typeface="メイリオ" panose="020B0604030504040204" pitchFamily="50" charset="-128"/>
                <a:ea typeface="メイリオ" panose="020B0604030504040204" pitchFamily="50" charset="-128"/>
              </a:rPr>
              <a:t>（４）Ｂの欄）</a:t>
            </a:r>
            <a:r>
              <a:rPr lang="ja-JP" altLang="en-US" sz="1300" dirty="0">
                <a:solidFill>
                  <a:schemeClr val="tx1"/>
                </a:solidFill>
                <a:latin typeface="メイリオ" panose="020B0604030504040204" pitchFamily="50" charset="-128"/>
                <a:ea typeface="メイリオ" panose="020B0604030504040204" pitchFamily="50" charset="-128"/>
              </a:rPr>
              <a:t>又は新たな生産方式</a:t>
            </a:r>
            <a:r>
              <a:rPr lang="ja-JP" altLang="ja-JP" sz="1300" dirty="0">
                <a:solidFill>
                  <a:schemeClr val="tx1"/>
                </a:solidFill>
                <a:latin typeface="メイリオ" panose="020B0604030504040204" pitchFamily="50" charset="-128"/>
                <a:ea typeface="メイリオ" panose="020B0604030504040204" pitchFamily="50" charset="-128"/>
              </a:rPr>
              <a:t>（計画の別記様式第２号４（４）Ｃの欄）</a:t>
            </a:r>
            <a:r>
              <a:rPr lang="ja-JP" altLang="en-US" sz="1300" dirty="0">
                <a:solidFill>
                  <a:schemeClr val="tx1"/>
                </a:solidFill>
                <a:latin typeface="メイリオ" panose="020B0604030504040204" pitchFamily="50" charset="-128"/>
                <a:ea typeface="メイリオ" panose="020B0604030504040204" pitchFamily="50" charset="-128"/>
              </a:rPr>
              <a:t>と一致する必要があります。</a:t>
            </a:r>
            <a:endParaRPr lang="en-US" altLang="ja-JP" sz="1300" b="1" dirty="0">
              <a:solidFill>
                <a:schemeClr val="tx1"/>
              </a:solidFill>
              <a:latin typeface="メイリオ" panose="020B0604030504040204" pitchFamily="50" charset="-128"/>
              <a:ea typeface="メイリオ" panose="020B0604030504040204" pitchFamily="50" charset="-128"/>
            </a:endParaRPr>
          </a:p>
          <a:p>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13">
            <a:extLst>
              <a:ext uri="{FF2B5EF4-FFF2-40B4-BE49-F238E27FC236}">
                <a16:creationId xmlns:a16="http://schemas.microsoft.com/office/drawing/2014/main" id="{C4076DCF-FCEC-4563-8C8A-D56C42462E57}"/>
              </a:ext>
            </a:extLst>
          </p:cNvPr>
          <p:cNvSpPr txBox="1"/>
          <p:nvPr/>
        </p:nvSpPr>
        <p:spPr>
          <a:xfrm>
            <a:off x="311910" y="684783"/>
            <a:ext cx="6228001" cy="307777"/>
          </a:xfrm>
          <a:prstGeom prst="rect">
            <a:avLst/>
          </a:prstGeom>
          <a:noFill/>
        </p:spPr>
        <p:txBody>
          <a:bodyPr wrap="square" rtlCol="0">
            <a:spAutoFit/>
          </a:bodyPr>
          <a:lstStyle/>
          <a:p>
            <a:r>
              <a:rPr lang="ja-JP" altLang="en-US" sz="1400" b="1" dirty="0">
                <a:solidFill>
                  <a:srgbClr val="0000FF"/>
                </a:solidFill>
                <a:latin typeface="UD デジタル 教科書体 NK-B" panose="02020700000000000000" pitchFamily="18" charset="-128"/>
                <a:ea typeface="UD デジタル 教科書体 NK-B" panose="02020700000000000000" pitchFamily="18" charset="-128"/>
              </a:rPr>
              <a:t>　　</a:t>
            </a:r>
            <a:r>
              <a:rPr lang="ja-JP" altLang="en-US" sz="1400" dirty="0">
                <a:latin typeface="ＭＳ ゴシック" panose="020B0609070205080204" pitchFamily="49" charset="-128"/>
                <a:ea typeface="ＭＳ ゴシック" panose="020B0609070205080204" pitchFamily="49" charset="-128"/>
              </a:rPr>
              <a:t>特定の取組に対し、優先枠を設けて支援します。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DF0C4818-CFF4-4160-8092-8E1950A76C41}"/>
              </a:ext>
            </a:extLst>
          </p:cNvPr>
          <p:cNvSpPr/>
          <p:nvPr/>
        </p:nvSpPr>
        <p:spPr>
          <a:xfrm>
            <a:off x="293940" y="1112282"/>
            <a:ext cx="6228000" cy="735373"/>
          </a:xfrm>
          <a:prstGeom prst="roundRect">
            <a:avLst>
              <a:gd name="adj" fmla="val 3329"/>
            </a:avLst>
          </a:prstGeom>
          <a:ln>
            <a:prstDash val="sysDash"/>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r>
              <a:rPr lang="ja-JP" altLang="en-US" sz="1300" u="sng" dirty="0">
                <a:solidFill>
                  <a:srgbClr val="0000FF"/>
                </a:solidFill>
                <a:latin typeface="ＭＳ ゴシック" panose="020B0609070205080204" pitchFamily="49" charset="-128"/>
                <a:ea typeface="ＭＳ ゴシック" panose="020B0609070205080204" pitchFamily="49" charset="-128"/>
              </a:rPr>
              <a:t>〇スマート農業優先枠</a:t>
            </a:r>
            <a:endParaRPr lang="en-US" altLang="ja-JP" sz="1300" u="sng" dirty="0">
              <a:solidFill>
                <a:srgbClr val="0000FF"/>
              </a:solidFill>
              <a:latin typeface="ＭＳ ゴシック" panose="020B0609070205080204" pitchFamily="49" charset="-128"/>
              <a:ea typeface="ＭＳ ゴシック" panose="020B0609070205080204" pitchFamily="49" charset="-128"/>
            </a:endParaRPr>
          </a:p>
          <a:p>
            <a:r>
              <a:rPr lang="ja-JP" altLang="en-US" sz="1300" dirty="0">
                <a:latin typeface="ＭＳ ゴシック" panose="020B0609070205080204" pitchFamily="49" charset="-128"/>
                <a:ea typeface="ＭＳ ゴシック" panose="020B0609070205080204" pitchFamily="49" charset="-128"/>
              </a:rPr>
              <a:t>　新たな技術を活用した</a:t>
            </a:r>
            <a:r>
              <a:rPr lang="ja-JP" altLang="en-US" sz="1300" dirty="0">
                <a:solidFill>
                  <a:schemeClr val="tx1"/>
                </a:solidFill>
                <a:latin typeface="ＭＳ ゴシック" panose="020B0609070205080204" pitchFamily="49" charset="-128"/>
                <a:ea typeface="ＭＳ ゴシック" panose="020B0609070205080204" pitchFamily="49" charset="-128"/>
              </a:rPr>
              <a:t>農業用機械等の導入による、労働力不足の解消等のための取組を支援</a:t>
            </a:r>
            <a:endParaRPr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22" name="角丸四角形 27">
            <a:extLst>
              <a:ext uri="{FF2B5EF4-FFF2-40B4-BE49-F238E27FC236}">
                <a16:creationId xmlns:a16="http://schemas.microsoft.com/office/drawing/2014/main" id="{2B7D2717-0C6B-413C-A4BE-718CFB562D1B}"/>
              </a:ext>
            </a:extLst>
          </p:cNvPr>
          <p:cNvSpPr/>
          <p:nvPr/>
        </p:nvSpPr>
        <p:spPr>
          <a:xfrm>
            <a:off x="233645" y="227475"/>
            <a:ext cx="4104000" cy="393266"/>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（４）優先枠について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テキスト ボックス 20"/>
          <p:cNvSpPr txBox="1"/>
          <p:nvPr/>
        </p:nvSpPr>
        <p:spPr>
          <a:xfrm>
            <a:off x="0" y="9639362"/>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－５－</a:t>
            </a:r>
          </a:p>
        </p:txBody>
      </p:sp>
      <p:sp>
        <p:nvSpPr>
          <p:cNvPr id="28" name="角丸四角形 27"/>
          <p:cNvSpPr/>
          <p:nvPr/>
        </p:nvSpPr>
        <p:spPr>
          <a:xfrm>
            <a:off x="200168" y="182470"/>
            <a:ext cx="4104000" cy="379297"/>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（５）成果目標について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29" name="テキスト ボックス 28"/>
          <p:cNvSpPr txBox="1"/>
          <p:nvPr/>
        </p:nvSpPr>
        <p:spPr>
          <a:xfrm>
            <a:off x="188640" y="665717"/>
            <a:ext cx="6624355" cy="2893100"/>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支援を受ける方は、</a:t>
            </a:r>
            <a:r>
              <a:rPr lang="ja-JP" altLang="en-US" sz="1400" u="sng" dirty="0">
                <a:solidFill>
                  <a:srgbClr val="FF0000"/>
                </a:solidFill>
                <a:latin typeface="ＭＳ ゴシック" panose="020B0609070205080204" pitchFamily="49" charset="-128"/>
                <a:ea typeface="ＭＳ ゴシック" panose="020B0609070205080204" pitchFamily="49" charset="-128"/>
              </a:rPr>
              <a:t>①の必須目標</a:t>
            </a:r>
            <a:r>
              <a:rPr lang="ja-JP" altLang="en-US" sz="1400" u="sng" dirty="0">
                <a:latin typeface="ＭＳ ゴシック" panose="020B0609070205080204" pitchFamily="49" charset="-128"/>
                <a:ea typeface="ＭＳ ゴシック" panose="020B0609070205080204" pitchFamily="49" charset="-128"/>
              </a:rPr>
              <a:t>と、</a:t>
            </a:r>
            <a:r>
              <a:rPr lang="ja-JP" altLang="en-US" sz="1400" u="sng" dirty="0">
                <a:solidFill>
                  <a:srgbClr val="0000FF"/>
                </a:solidFill>
                <a:latin typeface="ＭＳ ゴシック" panose="020B0609070205080204" pitchFamily="49" charset="-128"/>
                <a:ea typeface="ＭＳ ゴシック" panose="020B0609070205080204" pitchFamily="49" charset="-128"/>
              </a:rPr>
              <a:t>②から④の選択目標（１つ以上を選択）</a:t>
            </a:r>
            <a:r>
              <a:rPr lang="ja-JP" altLang="en-US" sz="1400" u="sng" dirty="0">
                <a:latin typeface="ＭＳ ゴシック" panose="020B0609070205080204" pitchFamily="49" charset="-128"/>
                <a:ea typeface="ＭＳ ゴシック" panose="020B0609070205080204" pitchFamily="49" charset="-128"/>
              </a:rPr>
              <a:t>について、目標年度（令和８年度事業の場合は令和</a:t>
            </a:r>
            <a:r>
              <a:rPr lang="en-US" altLang="ja-JP" sz="1400" u="sng" dirty="0">
                <a:latin typeface="ＭＳ ゴシック" panose="020B0609070205080204" pitchFamily="49" charset="-128"/>
                <a:ea typeface="ＭＳ ゴシック" panose="020B0609070205080204" pitchFamily="49" charset="-128"/>
              </a:rPr>
              <a:t>10</a:t>
            </a:r>
            <a:r>
              <a:rPr lang="ja-JP" altLang="en-US" sz="1400" u="sng" dirty="0">
                <a:latin typeface="ＭＳ ゴシック" panose="020B0609070205080204" pitchFamily="49" charset="-128"/>
                <a:ea typeface="ＭＳ ゴシック" panose="020B0609070205080204" pitchFamily="49" charset="-128"/>
              </a:rPr>
              <a:t>年度）の具体的な数値目標を設定し、その目標を達成していただく必要</a:t>
            </a:r>
            <a:r>
              <a:rPr lang="ja-JP" altLang="en-US" sz="1400" dirty="0">
                <a:latin typeface="ＭＳ ゴシック" panose="020B0609070205080204" pitchFamily="49" charset="-128"/>
                <a:ea typeface="ＭＳ ゴシック" panose="020B0609070205080204" pitchFamily="49" charset="-128"/>
              </a:rPr>
              <a:t>があります。</a:t>
            </a:r>
            <a:endParaRPr lang="en-US" altLang="ja-JP" sz="1400" dirty="0">
              <a:latin typeface="ＭＳ ゴシック" panose="020B0609070205080204" pitchFamily="49" charset="-128"/>
              <a:ea typeface="ＭＳ ゴシック" panose="020B0609070205080204" pitchFamily="49"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endParaRPr lang="en-US" altLang="ja-JP" sz="1400" dirty="0">
              <a:latin typeface="UD デジタル 教科書体 NK-B" panose="02020700000000000000" pitchFamily="18" charset="-128"/>
              <a:ea typeface="UD デジタル 教科書体 NK-B" panose="02020700000000000000" pitchFamily="18" charset="-128"/>
            </a:endParaRPr>
          </a:p>
          <a:p>
            <a:r>
              <a:rPr lang="ja-JP" altLang="en-US" sz="1400" dirty="0">
                <a:latin typeface="+mn-ea"/>
              </a:rPr>
              <a:t>　</a:t>
            </a:r>
            <a:endParaRPr lang="en-US" altLang="ja-JP" sz="1400" dirty="0">
              <a:latin typeface="+mn-ea"/>
            </a:endParaRPr>
          </a:p>
          <a:p>
            <a:r>
              <a:rPr lang="ja-JP" altLang="en-US" sz="1400" dirty="0">
                <a:latin typeface="+mn-ea"/>
              </a:rPr>
              <a:t> </a:t>
            </a:r>
            <a:endParaRPr lang="en-US" altLang="ja-JP" sz="1400" dirty="0">
              <a:latin typeface="+mn-ea"/>
            </a:endParaRPr>
          </a:p>
          <a:p>
            <a:r>
              <a:rPr lang="ja-JP" altLang="en-US" sz="1400" dirty="0">
                <a:latin typeface="+mn-ea"/>
                <a:ea typeface="ＭＳ ゴシック" panose="020B0609070205080204" pitchFamily="49" charset="-128"/>
              </a:rPr>
              <a:t>　</a:t>
            </a:r>
            <a:endParaRPr lang="en-US" altLang="ja-JP" sz="1400" dirty="0">
              <a:latin typeface="+mn-ea"/>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また、</a:t>
            </a:r>
            <a:r>
              <a:rPr lang="ja-JP" altLang="en-US" sz="1400" u="sng" dirty="0">
                <a:latin typeface="ＭＳ ゴシック" panose="020B0609070205080204" pitchFamily="49" charset="-128"/>
                <a:ea typeface="ＭＳ ゴシック" panose="020B0609070205080204" pitchFamily="49" charset="-128"/>
              </a:rPr>
              <a:t>今後行う取組についてポイント化する場合は、以下の</a:t>
            </a:r>
            <a:r>
              <a:rPr lang="ja-JP" altLang="en-US" sz="1400" u="sng" dirty="0">
                <a:solidFill>
                  <a:srgbClr val="439E3C"/>
                </a:solidFill>
                <a:latin typeface="ＭＳ ゴシック" panose="020B0609070205080204" pitchFamily="49" charset="-128"/>
                <a:ea typeface="ＭＳ ゴシック" panose="020B0609070205080204" pitchFamily="49" charset="-128"/>
              </a:rPr>
              <a:t>⑤から⑦の事業</a:t>
            </a:r>
            <a:endParaRPr lang="en-US" altLang="ja-JP" sz="1400" u="sng" dirty="0">
              <a:solidFill>
                <a:srgbClr val="439E3C"/>
              </a:solidFill>
              <a:latin typeface="ＭＳ ゴシック" panose="020B0609070205080204" pitchFamily="49" charset="-128"/>
              <a:ea typeface="ＭＳ ゴシック" panose="020B0609070205080204" pitchFamily="49" charset="-128"/>
            </a:endParaRPr>
          </a:p>
          <a:p>
            <a:r>
              <a:rPr lang="ja-JP" altLang="en-US" sz="1400" u="sng" dirty="0">
                <a:solidFill>
                  <a:srgbClr val="439E3C"/>
                </a:solidFill>
                <a:latin typeface="ＭＳ ゴシック" panose="020B0609070205080204" pitchFamily="49" charset="-128"/>
                <a:ea typeface="ＭＳ ゴシック" panose="020B0609070205080204" pitchFamily="49" charset="-128"/>
              </a:rPr>
              <a:t>関連取組目標</a:t>
            </a:r>
            <a:r>
              <a:rPr lang="ja-JP" altLang="en-US" sz="1400" u="sng" dirty="0">
                <a:latin typeface="ＭＳ ゴシック" panose="020B0609070205080204" pitchFamily="49" charset="-128"/>
                <a:ea typeface="ＭＳ ゴシック" panose="020B0609070205080204" pitchFamily="49" charset="-128"/>
              </a:rPr>
              <a:t>についても目標設定が必要</a:t>
            </a:r>
            <a:r>
              <a:rPr lang="ja-JP" altLang="en-US" sz="1400" dirty="0">
                <a:latin typeface="ＭＳ ゴシック" panose="020B0609070205080204" pitchFamily="49" charset="-128"/>
                <a:ea typeface="ＭＳ ゴシック" panose="020B0609070205080204" pitchFamily="49" charset="-128"/>
              </a:rPr>
              <a:t>です。</a:t>
            </a:r>
            <a:endParaRPr lang="en-US" altLang="ja-JP" sz="1400" dirty="0">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317155" y="2300979"/>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r>
              <a:rPr kumimoji="1" lang="ja-JP" altLang="en-US" sz="1300" b="1" dirty="0">
                <a:solidFill>
                  <a:srgbClr val="0000FF"/>
                </a:solidFill>
                <a:latin typeface="ＭＳ ゴシック" panose="020B0609070205080204" pitchFamily="49" charset="-128"/>
                <a:ea typeface="ＭＳ ゴシック" panose="020B0609070205080204" pitchFamily="49" charset="-128"/>
              </a:rPr>
              <a:t>選択目標</a:t>
            </a:r>
            <a:r>
              <a:rPr kumimoji="1" lang="en-US" altLang="ja-JP" sz="1300" b="1" dirty="0">
                <a:solidFill>
                  <a:srgbClr val="0000FF"/>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②農産物の価値向上、③単位面積当たり収量の増加、④経営コストの縮減</a:t>
            </a:r>
            <a:endParaRPr kumimoji="1" lang="en-US" altLang="ja-JP" sz="1300" dirty="0">
              <a:solidFill>
                <a:schemeClr val="tx1"/>
              </a:solidFill>
              <a:latin typeface="ＭＳ ゴシック" panose="020B0609070205080204" pitchFamily="49" charset="-128"/>
              <a:ea typeface="ＭＳ ゴシック" panose="020B0609070205080204" pitchFamily="49" charset="-128"/>
            </a:endParaRPr>
          </a:p>
        </p:txBody>
      </p:sp>
      <p:sp>
        <p:nvSpPr>
          <p:cNvPr id="31" name="正方形/長方形 30"/>
          <p:cNvSpPr/>
          <p:nvPr/>
        </p:nvSpPr>
        <p:spPr>
          <a:xfrm>
            <a:off x="311583" y="3647855"/>
            <a:ext cx="6307483" cy="631524"/>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r>
              <a:rPr kumimoji="1" lang="ja-JP" altLang="en-US" sz="1300" b="1" dirty="0">
                <a:solidFill>
                  <a:srgbClr val="439E3C"/>
                </a:solidFill>
                <a:latin typeface="ＭＳ ゴシック" panose="020B0609070205080204" pitchFamily="49" charset="-128"/>
                <a:ea typeface="ＭＳ ゴシック" panose="020B0609070205080204" pitchFamily="49" charset="-128"/>
              </a:rPr>
              <a:t>事業関連取組目標</a:t>
            </a:r>
            <a:r>
              <a:rPr kumimoji="1" lang="en-US" altLang="ja-JP" sz="1300" b="1" dirty="0">
                <a:solidFill>
                  <a:srgbClr val="439E3C"/>
                </a:solidFill>
                <a:latin typeface="ＭＳ ゴシック" panose="020B0609070205080204" pitchFamily="49" charset="-128"/>
                <a:ea typeface="ＭＳ ゴシック" panose="020B0609070205080204" pitchFamily="49" charset="-128"/>
              </a:rPr>
              <a:t>】</a:t>
            </a:r>
          </a:p>
          <a:p>
            <a:r>
              <a:rPr lang="ja-JP" altLang="en-US" sz="1300" dirty="0">
                <a:solidFill>
                  <a:schemeClr val="tx1"/>
                </a:solidFill>
                <a:latin typeface="ＭＳ ゴシック" panose="020B0609070205080204" pitchFamily="49" charset="-128"/>
                <a:ea typeface="ＭＳ ゴシック" panose="020B0609070205080204" pitchFamily="49" charset="-128"/>
              </a:rPr>
              <a:t>　⑤経営面積の拡大、⑥労働時間の縮減、⑦経営管理の高度化</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5" name="正方形/長方形 14">
            <a:extLst>
              <a:ext uri="{FF2B5EF4-FFF2-40B4-BE49-F238E27FC236}">
                <a16:creationId xmlns:a16="http://schemas.microsoft.com/office/drawing/2014/main" id="{FB1F80B7-B852-40FD-9B82-7FD0F7C5C2B8}"/>
              </a:ext>
            </a:extLst>
          </p:cNvPr>
          <p:cNvSpPr/>
          <p:nvPr/>
        </p:nvSpPr>
        <p:spPr>
          <a:xfrm>
            <a:off x="305855" y="1487615"/>
            <a:ext cx="6307200" cy="581791"/>
          </a:xfrm>
          <a:prstGeom prst="rect">
            <a:avLst/>
          </a:prstGeom>
          <a:noFill/>
          <a:ln w="25400" cmpd="sng">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r>
              <a:rPr kumimoji="1" lang="ja-JP" altLang="en-US" sz="1300" b="1" dirty="0">
                <a:solidFill>
                  <a:srgbClr val="FF0000"/>
                </a:solidFill>
                <a:latin typeface="ＭＳ ゴシック" panose="020B0609070205080204" pitchFamily="49" charset="-128"/>
                <a:ea typeface="ＭＳ ゴシック" panose="020B0609070205080204" pitchFamily="49" charset="-128"/>
              </a:rPr>
              <a:t>必須目標</a:t>
            </a:r>
            <a:r>
              <a:rPr kumimoji="1" lang="en-US" altLang="ja-JP" sz="1300" b="1" dirty="0">
                <a:solidFill>
                  <a:srgbClr val="FF0000"/>
                </a:solidFill>
                <a:latin typeface="ＭＳ ゴシック" panose="020B0609070205080204" pitchFamily="49" charset="-128"/>
                <a:ea typeface="ＭＳ ゴシック" panose="020B0609070205080204" pitchFamily="49" charset="-128"/>
              </a:rPr>
              <a:t>】</a:t>
            </a:r>
          </a:p>
          <a:p>
            <a:r>
              <a:rPr kumimoji="1" lang="ja-JP" altLang="en-US" sz="1300" dirty="0">
                <a:solidFill>
                  <a:schemeClr val="tx1"/>
                </a:solidFill>
                <a:latin typeface="ＭＳ ゴシック" panose="020B0609070205080204" pitchFamily="49" charset="-128"/>
                <a:ea typeface="ＭＳ ゴシック" panose="020B0609070205080204" pitchFamily="49" charset="-128"/>
              </a:rPr>
              <a:t>　①付加価値額（収入総額 － 費用総額 </a:t>
            </a:r>
            <a:r>
              <a:rPr lang="ja-JP" altLang="en-US" sz="1300" dirty="0">
                <a:solidFill>
                  <a:schemeClr val="tx1"/>
                </a:solidFill>
                <a:latin typeface="ＭＳ ゴシック" panose="020B0609070205080204" pitchFamily="49" charset="-128"/>
                <a:ea typeface="ＭＳ ゴシック" panose="020B0609070205080204" pitchFamily="49" charset="-128"/>
              </a:rPr>
              <a:t>＋ </a:t>
            </a:r>
            <a:r>
              <a:rPr kumimoji="1" lang="ja-JP" altLang="en-US" sz="1300" dirty="0">
                <a:solidFill>
                  <a:schemeClr val="tx1"/>
                </a:solidFill>
                <a:latin typeface="ＭＳ ゴシック" panose="020B0609070205080204" pitchFamily="49" charset="-128"/>
                <a:ea typeface="ＭＳ ゴシック" panose="020B0609070205080204" pitchFamily="49" charset="-128"/>
              </a:rPr>
              <a:t>人件費）の拡大</a:t>
            </a:r>
            <a:r>
              <a:rPr lang="ja-JP" altLang="en-US" sz="1300" dirty="0">
                <a:solidFill>
                  <a:schemeClr val="tx1"/>
                </a:solidFill>
                <a:latin typeface="ＭＳ ゴシック" panose="020B0609070205080204" pitchFamily="49" charset="-128"/>
                <a:ea typeface="ＭＳ ゴシック" panose="020B0609070205080204" pitchFamily="49" charset="-128"/>
              </a:rPr>
              <a:t>　　　　　　　</a:t>
            </a:r>
            <a:endParaRPr kumimoji="1" lang="ja-JP" altLang="en-US" sz="1300" dirty="0">
              <a:solidFill>
                <a:schemeClr val="tx1"/>
              </a:solidFill>
              <a:latin typeface="ＭＳ ゴシック" panose="020B0609070205080204" pitchFamily="49" charset="-128"/>
              <a:ea typeface="ＭＳ ゴシック" panose="020B0609070205080204" pitchFamily="49" charset="-128"/>
            </a:endParaRPr>
          </a:p>
        </p:txBody>
      </p:sp>
      <p:sp>
        <p:nvSpPr>
          <p:cNvPr id="12" name="角丸四角形 16">
            <a:extLst>
              <a:ext uri="{FF2B5EF4-FFF2-40B4-BE49-F238E27FC236}">
                <a16:creationId xmlns:a16="http://schemas.microsoft.com/office/drawing/2014/main" id="{495778E3-5E45-4CAF-8D31-2A77EAA6F795}"/>
              </a:ext>
            </a:extLst>
          </p:cNvPr>
          <p:cNvSpPr/>
          <p:nvPr/>
        </p:nvSpPr>
        <p:spPr>
          <a:xfrm>
            <a:off x="256054" y="4536314"/>
            <a:ext cx="3881302" cy="371681"/>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（６）助成金の算定方法について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6" name="テキスト ボックス 15">
            <a:extLst>
              <a:ext uri="{FF2B5EF4-FFF2-40B4-BE49-F238E27FC236}">
                <a16:creationId xmlns:a16="http://schemas.microsoft.com/office/drawing/2014/main" id="{1A356604-2528-4BCD-98E3-4588E2C290D8}"/>
              </a:ext>
            </a:extLst>
          </p:cNvPr>
          <p:cNvSpPr txBox="1"/>
          <p:nvPr/>
        </p:nvSpPr>
        <p:spPr>
          <a:xfrm>
            <a:off x="305724" y="4990948"/>
            <a:ext cx="6552276"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個々の事業内容ごとに、以下の計算方法①～③により算定した額のうち一番低い額が助成金額となります。</a:t>
            </a:r>
            <a:endParaRPr lang="en-US" altLang="ja-JP" sz="1400" dirty="0">
              <a:latin typeface="ＭＳ ゴシック" panose="020B0609070205080204" pitchFamily="49" charset="-128"/>
              <a:ea typeface="ＭＳ ゴシック" panose="020B0609070205080204" pitchFamily="49" charset="-128"/>
            </a:endParaRPr>
          </a:p>
          <a:p>
            <a:r>
              <a:rPr lang="ja-JP" altLang="en-US" sz="1400" dirty="0">
                <a:latin typeface="ＭＳ ゴシック" panose="020B0609070205080204" pitchFamily="49" charset="-128"/>
                <a:ea typeface="ＭＳ ゴシック" panose="020B0609070205080204" pitchFamily="49" charset="-128"/>
              </a:rPr>
              <a:t>　ただし、算定した額が上限額を超える場合は上限額が助成金額となります。</a:t>
            </a:r>
            <a:endParaRPr lang="en-US" altLang="ja-JP" sz="1400" dirty="0">
              <a:latin typeface="ＭＳ ゴシック" panose="020B0609070205080204" pitchFamily="49" charset="-128"/>
              <a:ea typeface="ＭＳ ゴシック" panose="020B0609070205080204" pitchFamily="49" charset="-128"/>
            </a:endParaRPr>
          </a:p>
        </p:txBody>
      </p:sp>
      <p:sp>
        <p:nvSpPr>
          <p:cNvPr id="17" name="テキスト ボックス 16">
            <a:extLst>
              <a:ext uri="{FF2B5EF4-FFF2-40B4-BE49-F238E27FC236}">
                <a16:creationId xmlns:a16="http://schemas.microsoft.com/office/drawing/2014/main" id="{0FBB3D8A-856A-4A72-94C4-0452217B7AB4}"/>
              </a:ext>
            </a:extLst>
          </p:cNvPr>
          <p:cNvSpPr txBox="1"/>
          <p:nvPr/>
        </p:nvSpPr>
        <p:spPr>
          <a:xfrm>
            <a:off x="349085" y="5965584"/>
            <a:ext cx="6337002" cy="3576928"/>
          </a:xfrm>
          <a:prstGeom prst="rect">
            <a:avLst/>
          </a:prstGeom>
          <a:noFill/>
          <a:ln w="25400">
            <a:prstDash val="sysDash"/>
          </a:ln>
        </p:spPr>
        <p:style>
          <a:lnRef idx="2">
            <a:schemeClr val="dk1"/>
          </a:lnRef>
          <a:fillRef idx="1">
            <a:schemeClr val="lt1"/>
          </a:fillRef>
          <a:effectRef idx="0">
            <a:schemeClr val="dk1"/>
          </a:effectRef>
          <a:fontRef idx="minor">
            <a:schemeClr val="dk1"/>
          </a:fontRef>
        </p:style>
        <p:txBody>
          <a:bodyPr wrap="square" rtlCol="0" anchor="ctr" anchorCtr="0">
            <a:noAutofit/>
          </a:bodyPr>
          <a:lstStyle/>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計算方法</a:t>
            </a:r>
            <a:r>
              <a:rPr lang="en-US" altLang="ja-JP" sz="1400" dirty="0">
                <a:solidFill>
                  <a:schemeClr val="tx1"/>
                </a:solidFill>
                <a:latin typeface="ＭＳ ゴシック" panose="020B0609070205080204" pitchFamily="49" charset="-128"/>
                <a:ea typeface="ＭＳ ゴシック" panose="020B0609070205080204" pitchFamily="49" charset="-128"/>
              </a:rPr>
              <a:t>〉</a:t>
            </a: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①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a:t>
            </a:r>
            <a:r>
              <a:rPr lang="en-US" altLang="ja-JP" sz="1400" u="sng" dirty="0">
                <a:solidFill>
                  <a:srgbClr val="0000FF"/>
                </a:solidFill>
                <a:latin typeface="ＭＳ ゴシック" panose="020B0609070205080204" pitchFamily="49" charset="-128"/>
                <a:ea typeface="ＭＳ ゴシック" panose="020B0609070205080204" pitchFamily="49" charset="-128"/>
              </a:rPr>
              <a:t>×</a:t>
            </a:r>
            <a:r>
              <a:rPr lang="ja-JP" altLang="en-US" sz="1400" u="sng" dirty="0">
                <a:solidFill>
                  <a:srgbClr val="0000FF"/>
                </a:solidFill>
                <a:latin typeface="ＭＳ ゴシック" panose="020B0609070205080204" pitchFamily="49" charset="-128"/>
                <a:ea typeface="ＭＳ ゴシック" panose="020B0609070205080204" pitchFamily="49" charset="-128"/>
              </a:rPr>
              <a:t> ３／１０</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② ＝ </a:t>
            </a:r>
            <a:r>
              <a:rPr lang="ja-JP" altLang="en-US" sz="1400" u="sng" dirty="0">
                <a:solidFill>
                  <a:srgbClr val="0000FF"/>
                </a:solidFill>
                <a:latin typeface="ＭＳ ゴシック" panose="020B0609070205080204" pitchFamily="49" charset="-128"/>
                <a:ea typeface="ＭＳ ゴシック" panose="020B0609070205080204" pitchFamily="49" charset="-128"/>
              </a:rPr>
              <a:t>融資額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③ ＝ </a:t>
            </a:r>
            <a:r>
              <a:rPr lang="ja-JP" altLang="en-US" sz="1400" u="sng" dirty="0">
                <a:solidFill>
                  <a:srgbClr val="0000FF"/>
                </a:solidFill>
                <a:latin typeface="ＭＳ ゴシック" panose="020B0609070205080204" pitchFamily="49" charset="-128"/>
                <a:ea typeface="ＭＳ ゴシック" panose="020B0609070205080204" pitchFamily="49" charset="-128"/>
              </a:rPr>
              <a:t>事業費 － 融資額 － 地方公共団体等による助成額</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上限額</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400" dirty="0">
                <a:solidFill>
                  <a:schemeClr val="tx1"/>
                </a:solidFill>
                <a:latin typeface="ＭＳ ゴシック" panose="020B0609070205080204" pitchFamily="49" charset="-128"/>
                <a:ea typeface="ＭＳ ゴシック" panose="020B0609070205080204" pitchFamily="49" charset="-128"/>
              </a:rPr>
              <a:t>　</a:t>
            </a:r>
            <a:endParaRPr lang="en-US" altLang="ja-JP" sz="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法人・個人問わず　　</a:t>
            </a:r>
            <a:r>
              <a:rPr lang="en-US" altLang="ja-JP" sz="1400" u="sng" dirty="0">
                <a:solidFill>
                  <a:srgbClr val="0000FF"/>
                </a:solidFill>
                <a:latin typeface="ＭＳ ゴシック" panose="020B0609070205080204" pitchFamily="49" charset="-128"/>
                <a:ea typeface="ＭＳ ゴシック" panose="020B0609070205080204" pitchFamily="49" charset="-128"/>
              </a:rPr>
              <a:t>300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en-US" altLang="ja-JP" sz="1400" dirty="0">
                <a:solidFill>
                  <a:schemeClr val="tx1"/>
                </a:solidFill>
                <a:latin typeface="ＭＳ ゴシック" panose="020B0609070205080204" pitchFamily="49" charset="-128"/>
                <a:ea typeface="ＭＳ ゴシック" panose="020B0609070205080204" pitchFamily="49" charset="-128"/>
              </a:rPr>
              <a:t>※</a:t>
            </a:r>
            <a:r>
              <a:rPr lang="ja-JP" altLang="en-US" sz="1400" dirty="0">
                <a:solidFill>
                  <a:schemeClr val="tx1"/>
                </a:solidFill>
                <a:latin typeface="ＭＳ ゴシック" panose="020B0609070205080204" pitchFamily="49" charset="-128"/>
                <a:ea typeface="ＭＳ ゴシック" panose="020B0609070205080204" pitchFamily="49" charset="-128"/>
              </a:rPr>
              <a:t>　目標地図に位置付けられた者であって、目標年度の経営面積が次に掲</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en-US" altLang="ja-JP"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a:solidFill>
                  <a:schemeClr val="tx1"/>
                </a:solidFill>
                <a:latin typeface="ＭＳ ゴシック" panose="020B0609070205080204" pitchFamily="49" charset="-128"/>
                <a:ea typeface="ＭＳ ゴシック" panose="020B0609070205080204" pitchFamily="49" charset="-128"/>
              </a:rPr>
              <a:t>げる基準以上となる場合は、</a:t>
            </a:r>
            <a:r>
              <a:rPr lang="en-US" altLang="ja-JP" sz="1400" u="sng" dirty="0">
                <a:solidFill>
                  <a:srgbClr val="0000FF"/>
                </a:solidFill>
                <a:latin typeface="ＭＳ ゴシック" panose="020B0609070205080204" pitchFamily="49" charset="-128"/>
                <a:ea typeface="ＭＳ ゴシック" panose="020B0609070205080204" pitchFamily="49" charset="-128"/>
              </a:rPr>
              <a:t>600</a:t>
            </a:r>
            <a:r>
              <a:rPr lang="ja-JP" altLang="en-US" sz="1400" u="sng" dirty="0">
                <a:solidFill>
                  <a:srgbClr val="0000FF"/>
                </a:solidFill>
                <a:latin typeface="ＭＳ ゴシック" panose="020B0609070205080204" pitchFamily="49" charset="-128"/>
                <a:ea typeface="ＭＳ ゴシック" panose="020B0609070205080204" pitchFamily="49" charset="-128"/>
              </a:rPr>
              <a:t>万円</a:t>
            </a:r>
            <a:endParaRPr lang="en-US" altLang="ja-JP" sz="1400" u="sng" dirty="0">
              <a:solidFill>
                <a:srgbClr val="0000FF"/>
              </a:solidFill>
              <a:latin typeface="ＭＳ ゴシック" panose="020B0609070205080204" pitchFamily="49" charset="-128"/>
              <a:ea typeface="ＭＳ ゴシック" panose="020B0609070205080204" pitchFamily="49" charset="-128"/>
            </a:endParaRPr>
          </a:p>
          <a:p>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・水田作等　　　  </a:t>
            </a:r>
            <a:r>
              <a:rPr lang="en-US" altLang="ja-JP" sz="1400" dirty="0">
                <a:solidFill>
                  <a:schemeClr val="tx1"/>
                </a:solidFill>
                <a:latin typeface="ＭＳ ゴシック" panose="020B0609070205080204" pitchFamily="49" charset="-128"/>
                <a:ea typeface="ＭＳ ゴシック" panose="020B0609070205080204" pitchFamily="49" charset="-128"/>
              </a:rPr>
              <a:t>20</a:t>
            </a:r>
            <a:r>
              <a:rPr lang="ja-JP" altLang="en-US" sz="1400" dirty="0">
                <a:solidFill>
                  <a:schemeClr val="tx1"/>
                </a:solidFill>
                <a:latin typeface="ＭＳ ゴシック" panose="020B0609070205080204" pitchFamily="49" charset="-128"/>
                <a:ea typeface="ＭＳ ゴシック" panose="020B0609070205080204" pitchFamily="49" charset="-128"/>
              </a:rPr>
              <a:t>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・露地作　　　　　５ヘクタール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・果樹作　　　　　３ヘクタール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・施設園芸作　　  １ヘクタール</a:t>
            </a:r>
            <a:endParaRPr lang="en-US" altLang="ja-JP"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7008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9"/>
          <p:cNvSpPr/>
          <p:nvPr/>
        </p:nvSpPr>
        <p:spPr>
          <a:xfrm>
            <a:off x="143635" y="272480"/>
            <a:ext cx="4320000" cy="387410"/>
          </a:xfrm>
          <a:prstGeom prst="roundRect">
            <a:avLst/>
          </a:prstGeom>
          <a:solidFill>
            <a:schemeClr val="tx2"/>
          </a:solidFill>
          <a:ln w="12700" cmpd="tri">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solidFill>
                  <a:schemeClr val="bg1"/>
                </a:solidFill>
                <a:latin typeface="UD デジタル 教科書体 N-B" panose="02020700000000000000" pitchFamily="17" charset="-128"/>
                <a:ea typeface="UD デジタル 教科書体 N-B" panose="02020700000000000000" pitchFamily="17" charset="-128"/>
              </a:rPr>
              <a:t>（７）追加的信用供与補助事業について</a:t>
            </a:r>
            <a:endParaRPr kumimoji="1" lang="ja-JP" altLang="en-US" sz="1600" dirty="0">
              <a:solidFill>
                <a:schemeClr val="bg1"/>
              </a:solidFill>
              <a:latin typeface="UD デジタル 教科書体 N-B" panose="02020700000000000000" pitchFamily="17" charset="-128"/>
              <a:ea typeface="UD デジタル 教科書体 N-B" panose="02020700000000000000" pitchFamily="17" charset="-128"/>
            </a:endParaRPr>
          </a:p>
        </p:txBody>
      </p:sp>
      <p:sp>
        <p:nvSpPr>
          <p:cNvPr id="11" name="テキスト ボックス 10"/>
          <p:cNvSpPr txBox="1"/>
          <p:nvPr/>
        </p:nvSpPr>
        <p:spPr>
          <a:xfrm>
            <a:off x="242284" y="814214"/>
            <a:ext cx="6571613" cy="738664"/>
          </a:xfrm>
          <a:prstGeom prst="rect">
            <a:avLst/>
          </a:prstGeom>
          <a:noFill/>
        </p:spPr>
        <p:txBody>
          <a:bodyPr wrap="square" rtlCol="0">
            <a:spAutoFit/>
          </a:bodyPr>
          <a:lstStyle/>
          <a:p>
            <a:r>
              <a:rPr lang="ja-JP" altLang="en-US" sz="1400" dirty="0">
                <a:latin typeface="ＭＳ ゴシック" panose="020B0609070205080204" pitchFamily="49" charset="-128"/>
                <a:ea typeface="ＭＳ ゴシック" panose="020B0609070205080204" pitchFamily="49" charset="-128"/>
              </a:rPr>
              <a:t>　融資機関から融資を受ける際に、原則として、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融資物件以外の担保及び同一経営外の保証人の確保が難しい場合</a:t>
            </a:r>
            <a:r>
              <a:rPr lang="ja-JP" altLang="en-US" sz="1400" dirty="0">
                <a:latin typeface="ＭＳ ゴシック" panose="020B0609070205080204" pitchFamily="49" charset="-128"/>
                <a:ea typeface="ＭＳ ゴシック" panose="020B0609070205080204" pitchFamily="49" charset="-128"/>
              </a:rPr>
              <a:t>でも、適切な融資計画を策定した経営体に対して、</a:t>
            </a:r>
            <a:r>
              <a:rPr lang="ja-JP" altLang="en-US" sz="1400" u="sng" dirty="0">
                <a:solidFill>
                  <a:srgbClr val="0000FF"/>
                </a:solidFill>
                <a:latin typeface="ＭＳ ゴシック" panose="020B0609070205080204" pitchFamily="49" charset="-128"/>
                <a:ea typeface="ＭＳ ゴシック" panose="020B0609070205080204" pitchFamily="49" charset="-128"/>
              </a:rPr>
              <a:t>農業信用基金協会による確実な機関保証制度を措置</a:t>
            </a:r>
            <a:r>
              <a:rPr lang="ja-JP" altLang="en-US" sz="1400" dirty="0">
                <a:latin typeface="ＭＳ ゴシック" panose="020B0609070205080204" pitchFamily="49" charset="-128"/>
                <a:ea typeface="ＭＳ ゴシック" panose="020B0609070205080204" pitchFamily="49" charset="-128"/>
              </a:rPr>
              <a:t>します。</a:t>
            </a:r>
            <a:endParaRPr lang="en-US" altLang="ja-JP" sz="1400" dirty="0">
              <a:latin typeface="ＭＳ ゴシック" panose="020B0609070205080204" pitchFamily="49" charset="-128"/>
              <a:ea typeface="ＭＳ ゴシック" panose="020B0609070205080204" pitchFamily="49" charset="-128"/>
            </a:endParaRPr>
          </a:p>
        </p:txBody>
      </p:sp>
      <p:sp>
        <p:nvSpPr>
          <p:cNvPr id="14" name="角丸四角形吹き出し 13"/>
          <p:cNvSpPr/>
          <p:nvPr/>
        </p:nvSpPr>
        <p:spPr>
          <a:xfrm>
            <a:off x="5207640" y="1811267"/>
            <a:ext cx="1568774" cy="697197"/>
          </a:xfrm>
          <a:prstGeom prst="wedgeRoundRectCallout">
            <a:avLst>
              <a:gd name="adj1" fmla="val -5862"/>
              <a:gd name="adj2" fmla="val 77032"/>
              <a:gd name="adj3" fmla="val 16667"/>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kumimoji="1" lang="ja-JP" altLang="en-US" sz="10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保証を受けるためには、別途、審査と保証料が必要になります。</a:t>
            </a:r>
          </a:p>
        </p:txBody>
      </p:sp>
      <p:pic>
        <p:nvPicPr>
          <p:cNvPr id="15" name="Picture 10"/>
          <p:cNvPicPr>
            <a:picLocks noChangeAspect="1" noChangeArrowheads="1"/>
          </p:cNvPicPr>
          <p:nvPr/>
        </p:nvPicPr>
        <p:blipFill>
          <a:blip r:embed="rId3" cstate="print"/>
          <a:srcRect/>
          <a:stretch>
            <a:fillRect/>
          </a:stretch>
        </p:blipFill>
        <p:spPr bwMode="auto">
          <a:xfrm>
            <a:off x="5835381" y="2635181"/>
            <a:ext cx="726481" cy="823146"/>
          </a:xfrm>
          <a:prstGeom prst="rect">
            <a:avLst/>
          </a:prstGeom>
          <a:noFill/>
          <a:ln w="9525">
            <a:noFill/>
            <a:miter lim="800000"/>
            <a:headEnd/>
            <a:tailEnd/>
          </a:ln>
          <a:effectLst/>
        </p:spPr>
      </p:pic>
      <p:sp>
        <p:nvSpPr>
          <p:cNvPr id="21" name="テキスト ボックス 20"/>
          <p:cNvSpPr txBox="1"/>
          <p:nvPr/>
        </p:nvSpPr>
        <p:spPr>
          <a:xfrm>
            <a:off x="0" y="9633520"/>
            <a:ext cx="6858000" cy="230832"/>
          </a:xfrm>
          <a:prstGeom prst="rect">
            <a:avLst/>
          </a:prstGeom>
          <a:noFill/>
        </p:spPr>
        <p:txBody>
          <a:bodyPr wrap="square" rtlCol="0">
            <a:spAutoFit/>
          </a:bodyPr>
          <a:lstStyle/>
          <a:p>
            <a:pPr algn="ctr"/>
            <a:r>
              <a:rPr kumimoji="1" lang="ja-JP" altLang="en-US" sz="900" dirty="0">
                <a:latin typeface="HG丸ｺﾞｼｯｸM-PRO" pitchFamily="50" charset="-128"/>
                <a:ea typeface="HG丸ｺﾞｼｯｸM-PRO" pitchFamily="50" charset="-128"/>
              </a:rPr>
              <a:t>－</a:t>
            </a:r>
            <a:r>
              <a:rPr lang="ja-JP" altLang="en-US" sz="900" dirty="0">
                <a:latin typeface="HG丸ｺﾞｼｯｸM-PRO" pitchFamily="50" charset="-128"/>
                <a:ea typeface="HG丸ｺﾞｼｯｸM-PRO" pitchFamily="50" charset="-128"/>
              </a:rPr>
              <a:t>６</a:t>
            </a:r>
            <a:r>
              <a:rPr kumimoji="1" lang="ja-JP" altLang="en-US" sz="900" dirty="0">
                <a:latin typeface="HG丸ｺﾞｼｯｸM-PRO" pitchFamily="50" charset="-128"/>
                <a:ea typeface="HG丸ｺﾞｼｯｸM-PRO" pitchFamily="50" charset="-128"/>
              </a:rPr>
              <a:t>－</a:t>
            </a:r>
          </a:p>
        </p:txBody>
      </p:sp>
      <p:graphicFrame>
        <p:nvGraphicFramePr>
          <p:cNvPr id="25" name="表 24"/>
          <p:cNvGraphicFramePr>
            <a:graphicFrameLocks noGrp="1"/>
          </p:cNvGraphicFramePr>
          <p:nvPr>
            <p:extLst>
              <p:ext uri="{D42A27DB-BD31-4B8C-83A1-F6EECF244321}">
                <p14:modId xmlns:p14="http://schemas.microsoft.com/office/powerpoint/2010/main" val="3123183040"/>
              </p:ext>
            </p:extLst>
          </p:nvPr>
        </p:nvGraphicFramePr>
        <p:xfrm>
          <a:off x="268971" y="1853111"/>
          <a:ext cx="4752528" cy="1389780"/>
        </p:xfrm>
        <a:graphic>
          <a:graphicData uri="http://schemas.openxmlformats.org/drawingml/2006/table">
            <a:tbl>
              <a:tblPr firstRow="1" bandRow="1">
                <a:tableStyleId>{5C22544A-7EE6-4342-B048-85BDC9FD1C3A}</a:tableStyleId>
              </a:tblPr>
              <a:tblGrid>
                <a:gridCol w="1589405">
                  <a:extLst>
                    <a:ext uri="{9D8B030D-6E8A-4147-A177-3AD203B41FA5}">
                      <a16:colId xmlns:a16="http://schemas.microsoft.com/office/drawing/2014/main" val="20000"/>
                    </a:ext>
                  </a:extLst>
                </a:gridCol>
                <a:gridCol w="642843">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tblGrid>
              <a:tr h="277956">
                <a:tc gridSpan="2">
                  <a:txBody>
                    <a:bodyPr/>
                    <a:lstStyle/>
                    <a:p>
                      <a:pPr algn="ctr"/>
                      <a:r>
                        <a:rPr kumimoji="1" lang="ja-JP" altLang="en-US" sz="1200" b="0" dirty="0">
                          <a:solidFill>
                            <a:schemeClr val="bg1"/>
                          </a:solidFill>
                          <a:latin typeface="+mn-ea"/>
                          <a:ea typeface="+mn-ea"/>
                        </a:rPr>
                        <a:t>区　分</a:t>
                      </a: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h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bg1"/>
                          </a:solidFill>
                          <a:latin typeface="+mn-ea"/>
                          <a:ea typeface="+mn-ea"/>
                        </a:rPr>
                        <a:t>保証上限額</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tc>
                  <a:txBody>
                    <a:bodyPr/>
                    <a:lstStyle/>
                    <a:p>
                      <a:pPr algn="ctr"/>
                      <a:r>
                        <a:rPr kumimoji="1" lang="ja-JP" altLang="en-US" sz="1200" b="0" dirty="0">
                          <a:solidFill>
                            <a:schemeClr val="bg1"/>
                          </a:solidFill>
                          <a:latin typeface="+mn-ea"/>
                          <a:ea typeface="+mn-ea"/>
                        </a:rPr>
                        <a:t>備　考</a:t>
                      </a: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solidFill>
                  </a:tcPr>
                </a:tc>
                <a:extLst>
                  <a:ext uri="{0D108BD9-81ED-4DB2-BD59-A6C34878D82A}">
                    <a16:rowId xmlns:a16="http://schemas.microsoft.com/office/drawing/2014/main" val="10000"/>
                  </a:ext>
                </a:extLst>
              </a:tr>
              <a:tr h="277956">
                <a:tc rowSpan="2">
                  <a:txBody>
                    <a:bodyPr/>
                    <a:lstStyle/>
                    <a:p>
                      <a:r>
                        <a:rPr kumimoji="1" lang="ja-JP" altLang="en-US" sz="1200" b="0" dirty="0">
                          <a:solidFill>
                            <a:schemeClr val="tx1"/>
                          </a:solidFill>
                          <a:latin typeface="+mn-ea"/>
                          <a:ea typeface="+mn-ea"/>
                        </a:rPr>
                        <a:t>認定農業者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3,600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7,200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77956">
                <a:tc rowSpan="2">
                  <a:txBody>
                    <a:bodyPr/>
                    <a:lstStyle/>
                    <a:p>
                      <a:r>
                        <a:rPr kumimoji="1" lang="ja-JP" altLang="en-US" sz="1200" b="0" dirty="0">
                          <a:solidFill>
                            <a:schemeClr val="tx1"/>
                          </a:solidFill>
                          <a:latin typeface="+mn-ea"/>
                          <a:ea typeface="+mn-ea"/>
                        </a:rPr>
                        <a:t>認定農業者以外の者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個人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3,000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kumimoji="1" lang="ja-JP" altLang="en-US" sz="1200" b="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277956">
                <a:tc vMerge="1">
                  <a:txBody>
                    <a:bodyPr/>
                    <a:lstStyle/>
                    <a:p>
                      <a:endParaRPr kumimoji="1" lang="ja-JP" altLang="en-US" sz="11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kumimoji="1" lang="ja-JP" altLang="en-US" sz="1200" b="0" dirty="0">
                          <a:solidFill>
                            <a:schemeClr val="tx1"/>
                          </a:solidFill>
                          <a:latin typeface="+mn-ea"/>
                          <a:ea typeface="+mn-ea"/>
                        </a:rPr>
                        <a:t>法人</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kumimoji="1" lang="en-US" altLang="ja-JP" sz="1200" b="0" dirty="0">
                          <a:solidFill>
                            <a:schemeClr val="tx1"/>
                          </a:solidFill>
                          <a:latin typeface="+mn-ea"/>
                          <a:ea typeface="+mn-ea"/>
                        </a:rPr>
                        <a:t>6,000</a:t>
                      </a:r>
                      <a:r>
                        <a:rPr kumimoji="1" lang="ja-JP" altLang="en-US" sz="1200" b="0" dirty="0">
                          <a:solidFill>
                            <a:schemeClr val="tx1"/>
                          </a:solidFill>
                          <a:latin typeface="+mn-ea"/>
                          <a:ea typeface="+mn-ea"/>
                        </a:rPr>
                        <a:t>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kumimoji="1" lang="ja-JP" altLang="en-US" sz="1200" b="0" dirty="0">
                          <a:solidFill>
                            <a:schemeClr val="tx1"/>
                          </a:solidFill>
                          <a:latin typeface="+mn-ea"/>
                          <a:ea typeface="+mn-ea"/>
                        </a:rPr>
                        <a:t>任意団体も同じ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bl>
          </a:graphicData>
        </a:graphic>
      </p:graphicFrame>
      <p:sp>
        <p:nvSpPr>
          <p:cNvPr id="26" name="正方形/長方形 25"/>
          <p:cNvSpPr/>
          <p:nvPr/>
        </p:nvSpPr>
        <p:spPr>
          <a:xfrm>
            <a:off x="-4401870" y="7382432"/>
            <a:ext cx="3744416" cy="656661"/>
          </a:xfrm>
          <a:prstGeom prst="rect">
            <a:avLst/>
          </a:prstGeom>
          <a:noFill/>
          <a:ln w="12700" cmpd="sng">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 </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補助金の算定方法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p>
          <a:p>
            <a:endParaRPr kumimoji="1" lang="en-US" altLang="ja-JP" sz="1100" dirty="0">
              <a:solidFill>
                <a:schemeClr val="tx1"/>
              </a:solidFill>
              <a:latin typeface="UD デジタル 教科書体 NK-B" panose="02020700000000000000" pitchFamily="18" charset="-128"/>
              <a:ea typeface="UD デジタル 教科書体 NK-B" panose="02020700000000000000" pitchFamily="18" charset="-128"/>
            </a:endParaRPr>
          </a:p>
          <a:p>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補助金上限額　＝　地区ごとの保証対象融資額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a:t>
            </a:r>
            <a:r>
              <a:rPr lang="ja-JP" altLang="en-US" sz="1100" dirty="0">
                <a:solidFill>
                  <a:schemeClr val="tx1"/>
                </a:solidFill>
                <a:latin typeface="UD デジタル 教科書体 NK-B" panose="02020700000000000000" pitchFamily="18" charset="-128"/>
                <a:ea typeface="UD デジタル 教科書体 NK-B" panose="02020700000000000000" pitchFamily="18" charset="-128"/>
              </a:rPr>
              <a:t>　</a:t>
            </a:r>
            <a:r>
              <a:rPr lang="en-US" altLang="ja-JP" sz="1100" dirty="0">
                <a:solidFill>
                  <a:schemeClr val="tx1"/>
                </a:solidFill>
                <a:latin typeface="UD デジタル 教科書体 NK-B" panose="02020700000000000000" pitchFamily="18" charset="-128"/>
                <a:ea typeface="UD デジタル 教科書体 NK-B" panose="02020700000000000000" pitchFamily="18" charset="-128"/>
              </a:rPr>
              <a:t>1/15</a:t>
            </a:r>
            <a:endParaRPr kumimoji="1" lang="ja-JP" altLang="en-US" sz="1100" dirty="0">
              <a:solidFill>
                <a:schemeClr val="tx1"/>
              </a:solidFill>
              <a:latin typeface="UD デジタル 教科書体 NK-B" panose="02020700000000000000" pitchFamily="18" charset="-128"/>
              <a:ea typeface="UD デジタル 教科書体 NK-B" panose="02020700000000000000" pitchFamily="18" charset="-128"/>
            </a:endParaRPr>
          </a:p>
        </p:txBody>
      </p:sp>
      <p:sp>
        <p:nvSpPr>
          <p:cNvPr id="7" name="角丸四角形 6"/>
          <p:cNvSpPr/>
          <p:nvPr/>
        </p:nvSpPr>
        <p:spPr>
          <a:xfrm>
            <a:off x="118069" y="3872880"/>
            <a:ext cx="6643710" cy="956290"/>
          </a:xfrm>
          <a:prstGeom prst="roundRect">
            <a:avLst/>
          </a:prstGeom>
          <a:solidFill>
            <a:srgbClr val="FFFF66"/>
          </a:solidFill>
          <a:ln/>
        </p:spPr>
        <p:style>
          <a:lnRef idx="2">
            <a:schemeClr val="accent2"/>
          </a:lnRef>
          <a:fillRef idx="1">
            <a:schemeClr val="lt1"/>
          </a:fillRef>
          <a:effectRef idx="0">
            <a:schemeClr val="accent2"/>
          </a:effectRef>
          <a:fontRef idx="minor">
            <a:schemeClr val="dk1"/>
          </a:fontRef>
        </p:style>
        <p:txBody>
          <a:bodyPr rtlCol="0" anchor="ctr" anchorCtr="0">
            <a:spAutoFit/>
          </a:bodyPr>
          <a:lstStyle/>
          <a:p>
            <a:r>
              <a:rPr lang="ja-JP" altLang="en-US" sz="1400" b="1"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1400" b="1" dirty="0">
                <a:solidFill>
                  <a:srgbClr val="FF0000"/>
                </a:solidFill>
                <a:latin typeface="+mn-ea"/>
              </a:rPr>
              <a:t>本事業による</a:t>
            </a:r>
            <a:r>
              <a:rPr lang="ja-JP" altLang="en-US" sz="1400" b="1" u="sng" dirty="0">
                <a:solidFill>
                  <a:srgbClr val="FF0000"/>
                </a:solidFill>
                <a:latin typeface="+mn-ea"/>
              </a:rPr>
              <a:t>農業者への支援は市町村等を通じて</a:t>
            </a:r>
            <a:r>
              <a:rPr lang="ja-JP" altLang="en-US" sz="1400" b="1" dirty="0">
                <a:solidFill>
                  <a:srgbClr val="FF0000"/>
                </a:solidFill>
                <a:latin typeface="+mn-ea"/>
              </a:rPr>
              <a:t>行われます。</a:t>
            </a:r>
            <a:endParaRPr lang="en-US" altLang="ja-JP" sz="1400" b="1" dirty="0">
              <a:solidFill>
                <a:srgbClr val="FF0000"/>
              </a:solidFill>
              <a:latin typeface="+mn-ea"/>
            </a:endParaRPr>
          </a:p>
          <a:p>
            <a:pPr>
              <a:lnSpc>
                <a:spcPts val="500"/>
              </a:lnSpc>
            </a:pPr>
            <a:endParaRPr lang="en-US" altLang="ja-JP" sz="1400" b="1" dirty="0">
              <a:solidFill>
                <a:srgbClr val="FF0000"/>
              </a:solidFill>
              <a:latin typeface="+mn-ea"/>
            </a:endParaRPr>
          </a:p>
          <a:p>
            <a:r>
              <a:rPr lang="ja-JP" altLang="en-US" sz="1400" b="1" dirty="0">
                <a:solidFill>
                  <a:srgbClr val="FF0000"/>
                </a:solidFill>
                <a:latin typeface="+mn-ea"/>
              </a:rPr>
              <a:t>　本事業の詳細については、</a:t>
            </a:r>
            <a:r>
              <a:rPr lang="ja-JP" altLang="en-US" sz="1400" b="1" u="sng" dirty="0">
                <a:solidFill>
                  <a:srgbClr val="FF0000"/>
                </a:solidFill>
                <a:latin typeface="+mn-ea"/>
              </a:rPr>
              <a:t>市町村の農政担当部局</a:t>
            </a:r>
            <a:r>
              <a:rPr lang="ja-JP" altLang="en-US" sz="1400" b="1" dirty="0">
                <a:solidFill>
                  <a:srgbClr val="FF0000"/>
                </a:solidFill>
                <a:latin typeface="+mn-ea"/>
              </a:rPr>
              <a:t>や</a:t>
            </a:r>
            <a:r>
              <a:rPr lang="ja-JP" altLang="en-US" sz="1400" b="1" u="sng" dirty="0">
                <a:solidFill>
                  <a:srgbClr val="FF0000"/>
                </a:solidFill>
                <a:latin typeface="+mn-ea"/>
              </a:rPr>
              <a:t>都道府県の農政担当部局</a:t>
            </a:r>
            <a:r>
              <a:rPr lang="ja-JP" altLang="en-US" sz="1400" b="1" dirty="0">
                <a:solidFill>
                  <a:srgbClr val="FF0000"/>
                </a:solidFill>
                <a:latin typeface="+mn-ea"/>
              </a:rPr>
              <a:t>又は</a:t>
            </a:r>
            <a:r>
              <a:rPr lang="ja-JP" altLang="en-US" sz="1400" b="1" u="sng" dirty="0">
                <a:solidFill>
                  <a:srgbClr val="FF0000"/>
                </a:solidFill>
                <a:latin typeface="+mn-ea"/>
              </a:rPr>
              <a:t>以下の各地方農政局等</a:t>
            </a:r>
            <a:r>
              <a:rPr lang="ja-JP" altLang="en-US" sz="1400" b="1" dirty="0">
                <a:solidFill>
                  <a:srgbClr val="FF0000"/>
                </a:solidFill>
                <a:latin typeface="+mn-ea"/>
              </a:rPr>
              <a:t>へお問い合わせください。</a:t>
            </a:r>
            <a:endParaRPr lang="en-US" altLang="ja-JP" sz="1400" b="1" dirty="0">
              <a:solidFill>
                <a:srgbClr val="FF0000"/>
              </a:solidFill>
              <a:latin typeface="+mn-ea"/>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a:p>
            <a:endParaRPr lang="en-US" altLang="ja-JP" sz="200" b="1"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5" name="横巻き 4"/>
          <p:cNvSpPr/>
          <p:nvPr/>
        </p:nvSpPr>
        <p:spPr>
          <a:xfrm>
            <a:off x="53625" y="4457945"/>
            <a:ext cx="6741368" cy="5198017"/>
          </a:xfrm>
          <a:prstGeom prst="horizontalScroll">
            <a:avLst>
              <a:gd name="adj" fmla="val 2769"/>
            </a:avLst>
          </a:prstGeom>
          <a:noFill/>
          <a:ln w="12700" cmpd="sng">
            <a:no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spAutoFit/>
          </a:bodyPr>
          <a:lstStyle/>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endParaRPr lang="en-US" altLang="ja-JP" sz="1400" u="sng" dirty="0">
              <a:solidFill>
                <a:prstClr val="black"/>
              </a:solidFill>
              <a:latin typeface="UD デジタル 教科書体 NK-B" panose="02020700000000000000" pitchFamily="18" charset="-128"/>
              <a:ea typeface="UD デジタル 教科書体 NK-B" panose="02020700000000000000" pitchFamily="18" charset="-128"/>
            </a:endParaRPr>
          </a:p>
          <a:p>
            <a:r>
              <a:rPr lang="en-US" altLang="ja-JP" sz="1400" u="sng" dirty="0">
                <a:solidFill>
                  <a:prstClr val="black"/>
                </a:solidFill>
                <a:latin typeface="+mn-ea"/>
              </a:rPr>
              <a:t>【</a:t>
            </a:r>
            <a:r>
              <a:rPr lang="ja-JP" altLang="en-US" sz="1400" u="sng" dirty="0">
                <a:solidFill>
                  <a:prstClr val="black"/>
                </a:solidFill>
                <a:latin typeface="+mn-ea"/>
              </a:rPr>
              <a:t>地方農政局等</a:t>
            </a:r>
            <a:r>
              <a:rPr lang="en-US" altLang="ja-JP" sz="1400" u="sng" dirty="0">
                <a:solidFill>
                  <a:prstClr val="black"/>
                </a:solidFill>
                <a:latin typeface="+mn-ea"/>
              </a:rPr>
              <a:t>】</a:t>
            </a:r>
          </a:p>
          <a:p>
            <a:pPr>
              <a:lnSpc>
                <a:spcPts val="100"/>
              </a:lnSpc>
            </a:pPr>
            <a:endParaRPr lang="en-US" altLang="ja-JP" sz="16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東北農政局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022-263-1111</a:t>
            </a:r>
            <a:r>
              <a:rPr lang="ja-JP" altLang="en-US" sz="1200" dirty="0">
                <a:solidFill>
                  <a:prstClr val="black"/>
                </a:solidFill>
                <a:latin typeface="+mn-ea"/>
              </a:rPr>
              <a:t>（内線</a:t>
            </a:r>
            <a:r>
              <a:rPr lang="en-US" altLang="ja-JP" sz="1200" dirty="0">
                <a:solidFill>
                  <a:prstClr val="black"/>
                </a:solidFill>
                <a:latin typeface="+mn-ea"/>
              </a:rPr>
              <a:t>4546</a:t>
            </a:r>
            <a:r>
              <a:rPr lang="ja-JP" altLang="en-US" sz="1200" dirty="0">
                <a:solidFill>
                  <a:prstClr val="black"/>
                </a:solidFill>
                <a:latin typeface="+mn-ea"/>
              </a:rPr>
              <a:t>）</a:t>
            </a:r>
            <a:endParaRPr lang="en-US" altLang="ja-JP" sz="105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管轄：青森県、岩手県、宮城県、秋田県、山形県、福島県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関東農政局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048-600-0600</a:t>
            </a:r>
            <a:r>
              <a:rPr lang="ja-JP" altLang="en-US" sz="1200" dirty="0">
                <a:solidFill>
                  <a:prstClr val="black"/>
                </a:solidFill>
                <a:latin typeface="+mn-ea"/>
              </a:rPr>
              <a:t>（内線</a:t>
            </a:r>
            <a:r>
              <a:rPr lang="en-US" altLang="ja-JP" sz="1200" dirty="0">
                <a:solidFill>
                  <a:prstClr val="black"/>
                </a:solidFill>
                <a:latin typeface="+mn-ea"/>
              </a:rPr>
              <a:t>3839</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管轄：茨城県、栃木県、群馬県、埼玉県、千葉県、東京都、神奈川県、山梨県、長野県、静岡県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北陸農政局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076-263-2161</a:t>
            </a:r>
            <a:r>
              <a:rPr lang="ja-JP" altLang="en-US" sz="1200" dirty="0">
                <a:solidFill>
                  <a:prstClr val="black"/>
                </a:solidFill>
                <a:latin typeface="+mn-ea"/>
              </a:rPr>
              <a:t>（内線</a:t>
            </a:r>
            <a:r>
              <a:rPr lang="en-US" altLang="ja-JP" sz="1200" dirty="0">
                <a:solidFill>
                  <a:prstClr val="black"/>
                </a:solidFill>
                <a:latin typeface="+mn-ea"/>
              </a:rPr>
              <a:t>3947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管轄：新潟県、富山県、石川県、福井県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東海農政局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052-201-7271</a:t>
            </a:r>
            <a:r>
              <a:rPr lang="ja-JP" altLang="en-US" sz="1200" dirty="0">
                <a:solidFill>
                  <a:prstClr val="black"/>
                </a:solidFill>
                <a:latin typeface="+mn-ea"/>
              </a:rPr>
              <a:t>（内線</a:t>
            </a:r>
            <a:r>
              <a:rPr lang="en-US" altLang="ja-JP" sz="1200" dirty="0">
                <a:solidFill>
                  <a:prstClr val="black"/>
                </a:solidFill>
                <a:latin typeface="+mn-ea"/>
              </a:rPr>
              <a:t>2356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管轄：岐阜県、愛知県、三重県</a:t>
            </a:r>
            <a:r>
              <a:rPr lang="en-US" altLang="ja-JP" sz="1050" dirty="0">
                <a:solidFill>
                  <a:srgbClr val="0000FF"/>
                </a:solidFill>
                <a:latin typeface="+mn-ea"/>
              </a:rPr>
              <a:t>〕</a:t>
            </a:r>
            <a:endParaRPr lang="en-US" altLang="ja-JP" sz="120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近畿農政局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075-451-9161</a:t>
            </a:r>
            <a:r>
              <a:rPr lang="ja-JP" altLang="en-US" sz="1200" dirty="0">
                <a:solidFill>
                  <a:prstClr val="black"/>
                </a:solidFill>
                <a:latin typeface="+mn-ea"/>
              </a:rPr>
              <a:t>（内線</a:t>
            </a:r>
            <a:r>
              <a:rPr lang="en-US" altLang="ja-JP" sz="1200" dirty="0">
                <a:solidFill>
                  <a:prstClr val="black"/>
                </a:solidFill>
                <a:latin typeface="+mn-ea"/>
              </a:rPr>
              <a:t>2797</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管轄：滋賀県、京都府、大阪府、兵庫県、奈良県、和歌山県</a:t>
            </a:r>
            <a:r>
              <a:rPr lang="en-US" altLang="ja-JP" sz="1050" dirty="0">
                <a:solidFill>
                  <a:srgbClr val="0000FF"/>
                </a:solidFill>
                <a:latin typeface="+mn-ea"/>
              </a:rPr>
              <a:t>〕</a:t>
            </a: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中国四国農政局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086-224-4511</a:t>
            </a:r>
            <a:r>
              <a:rPr lang="ja-JP" altLang="en-US" sz="1200" dirty="0">
                <a:solidFill>
                  <a:prstClr val="black"/>
                </a:solidFill>
                <a:latin typeface="+mn-ea"/>
              </a:rPr>
              <a:t>（内線</a:t>
            </a:r>
            <a:r>
              <a:rPr lang="en-US" altLang="ja-JP" sz="1200" dirty="0">
                <a:solidFill>
                  <a:prstClr val="black"/>
                </a:solidFill>
                <a:latin typeface="+mn-ea"/>
              </a:rPr>
              <a:t>2496</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prstClr val="black"/>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管轄：鳥取県、島根県、岡山県、広島県、山口県、徳島県、香川県、愛媛県、高知県</a:t>
            </a:r>
            <a:r>
              <a:rPr lang="en-US" altLang="ja-JP" sz="1050" dirty="0">
                <a:solidFill>
                  <a:srgbClr val="0000FF"/>
                </a:solidFill>
                <a:latin typeface="+mn-ea"/>
              </a:rPr>
              <a:t>〕</a:t>
            </a:r>
            <a:endParaRPr lang="en-US" altLang="ja-JP" sz="1050" dirty="0">
              <a:solidFill>
                <a:prstClr val="black"/>
              </a:solidFill>
              <a:latin typeface="+mn-ea"/>
            </a:endParaRPr>
          </a:p>
          <a:p>
            <a:endParaRPr lang="en-US" altLang="ja-JP" sz="600" u="sng" dirty="0">
              <a:solidFill>
                <a:prstClr val="black"/>
              </a:solidFill>
              <a:latin typeface="+mn-ea"/>
            </a:endParaRPr>
          </a:p>
          <a:p>
            <a:r>
              <a:rPr lang="ja-JP" altLang="en-US" sz="1200" dirty="0">
                <a:solidFill>
                  <a:prstClr val="black"/>
                </a:solidFill>
                <a:latin typeface="+mn-ea"/>
              </a:rPr>
              <a:t>　</a:t>
            </a:r>
            <a:r>
              <a:rPr lang="ja-JP" altLang="en-US" sz="1400" dirty="0">
                <a:solidFill>
                  <a:prstClr val="black"/>
                </a:solidFill>
                <a:latin typeface="+mn-ea"/>
              </a:rPr>
              <a:t>九州農政局　　　</a:t>
            </a:r>
            <a:r>
              <a:rPr lang="ja-JP" altLang="en-US" sz="1200" u="sng" dirty="0">
                <a:solidFill>
                  <a:prstClr val="black"/>
                </a:solidFill>
                <a:latin typeface="+mn-ea"/>
              </a:rPr>
              <a:t>経営・事業支援部経営支援課</a:t>
            </a:r>
            <a:r>
              <a:rPr lang="ja-JP" altLang="en-US" sz="1200" dirty="0">
                <a:solidFill>
                  <a:prstClr val="black"/>
                </a:solidFill>
                <a:latin typeface="+mn-ea"/>
              </a:rPr>
              <a:t>　</a:t>
            </a:r>
            <a:r>
              <a:rPr lang="en-US" altLang="ja-JP" sz="1200" dirty="0">
                <a:solidFill>
                  <a:prstClr val="black"/>
                </a:solidFill>
                <a:latin typeface="+mn-ea"/>
              </a:rPr>
              <a:t>096-211-9111</a:t>
            </a:r>
            <a:r>
              <a:rPr lang="ja-JP" altLang="en-US" sz="1200" dirty="0">
                <a:solidFill>
                  <a:prstClr val="black"/>
                </a:solidFill>
                <a:latin typeface="+mn-ea"/>
              </a:rPr>
              <a:t>（内線</a:t>
            </a:r>
            <a:r>
              <a:rPr lang="en-US" altLang="ja-JP" sz="1200" dirty="0">
                <a:solidFill>
                  <a:prstClr val="black"/>
                </a:solidFill>
                <a:latin typeface="+mn-ea"/>
              </a:rPr>
              <a:t>4498</a:t>
            </a:r>
            <a:r>
              <a:rPr lang="ja-JP" altLang="en-US" sz="1200" dirty="0">
                <a:solidFill>
                  <a:prstClr val="black"/>
                </a:solidFill>
                <a:latin typeface="+mn-ea"/>
              </a:rPr>
              <a:t>）</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管轄：福岡県、佐賀県、長崎県、熊本県、大分県、宮崎県、鹿児島県</a:t>
            </a:r>
            <a:r>
              <a:rPr lang="en-US" altLang="ja-JP" sz="1050" dirty="0">
                <a:solidFill>
                  <a:srgbClr val="0000FF"/>
                </a:solidFill>
                <a:latin typeface="+mn-ea"/>
              </a:rPr>
              <a:t>〕</a:t>
            </a:r>
          </a:p>
          <a:p>
            <a:pPr>
              <a:lnSpc>
                <a:spcPts val="100"/>
              </a:lnSpc>
            </a:pPr>
            <a:endParaRPr lang="en-US" altLang="ja-JP" sz="1050" dirty="0">
              <a:solidFill>
                <a:prstClr val="black"/>
              </a:solidFill>
              <a:latin typeface="+mn-ea"/>
            </a:endParaRPr>
          </a:p>
          <a:p>
            <a:endParaRPr lang="en-US" altLang="ja-JP" sz="600" dirty="0">
              <a:solidFill>
                <a:prstClr val="black"/>
              </a:solidFill>
              <a:latin typeface="+mn-ea"/>
            </a:endParaRPr>
          </a:p>
          <a:p>
            <a:r>
              <a:rPr lang="ja-JP" altLang="en-US" sz="1200" dirty="0">
                <a:solidFill>
                  <a:prstClr val="black"/>
                </a:solidFill>
                <a:latin typeface="+mn-ea"/>
              </a:rPr>
              <a:t>　</a:t>
            </a:r>
            <a:r>
              <a:rPr lang="ja-JP" altLang="en-US" sz="1200" u="sng" dirty="0">
                <a:solidFill>
                  <a:prstClr val="black"/>
                </a:solidFill>
                <a:latin typeface="+mn-ea"/>
              </a:rPr>
              <a:t>内閣府</a:t>
            </a:r>
            <a:r>
              <a:rPr lang="ja-JP" altLang="en-US" sz="1200" dirty="0">
                <a:solidFill>
                  <a:prstClr val="black"/>
                </a:solidFill>
                <a:latin typeface="+mn-ea"/>
              </a:rPr>
              <a:t>　</a:t>
            </a:r>
            <a:r>
              <a:rPr lang="ja-JP" altLang="en-US" sz="1400" dirty="0">
                <a:solidFill>
                  <a:prstClr val="black"/>
                </a:solidFill>
                <a:latin typeface="+mn-ea"/>
              </a:rPr>
              <a:t>沖縄総合事務局 　</a:t>
            </a:r>
            <a:r>
              <a:rPr lang="ja-JP" altLang="en-US" sz="1200" u="sng" dirty="0">
                <a:solidFill>
                  <a:prstClr val="black"/>
                </a:solidFill>
                <a:latin typeface="+mn-ea"/>
              </a:rPr>
              <a:t>農林水産部経営課 </a:t>
            </a:r>
            <a:r>
              <a:rPr lang="ja-JP" altLang="en-US" sz="1200" dirty="0">
                <a:solidFill>
                  <a:prstClr val="black"/>
                </a:solidFill>
                <a:latin typeface="+mn-ea"/>
              </a:rPr>
              <a:t>　 </a:t>
            </a:r>
            <a:r>
              <a:rPr lang="en-US" altLang="ja-JP" sz="1200" dirty="0">
                <a:solidFill>
                  <a:prstClr val="black"/>
                </a:solidFill>
                <a:latin typeface="+mn-ea"/>
              </a:rPr>
              <a:t>098-866-1628</a:t>
            </a:r>
            <a:r>
              <a:rPr lang="ja-JP" altLang="en-US" sz="1200" dirty="0">
                <a:solidFill>
                  <a:prstClr val="black"/>
                </a:solidFill>
                <a:latin typeface="+mn-ea"/>
              </a:rPr>
              <a:t>（直通）</a:t>
            </a:r>
            <a:endParaRPr lang="en-US" altLang="ja-JP" sz="1200" dirty="0">
              <a:solidFill>
                <a:prstClr val="black"/>
              </a:solidFill>
              <a:latin typeface="+mn-ea"/>
            </a:endParaRPr>
          </a:p>
          <a:p>
            <a:r>
              <a:rPr lang="ja-JP" altLang="en-US" sz="1050" dirty="0">
                <a:solidFill>
                  <a:srgbClr val="0000FF"/>
                </a:solidFill>
                <a:latin typeface="+mn-ea"/>
              </a:rPr>
              <a:t>　</a:t>
            </a:r>
            <a:r>
              <a:rPr lang="en-US" altLang="ja-JP" sz="1050" dirty="0">
                <a:solidFill>
                  <a:srgbClr val="0000FF"/>
                </a:solidFill>
                <a:latin typeface="+mn-ea"/>
              </a:rPr>
              <a:t>〔</a:t>
            </a:r>
            <a:r>
              <a:rPr lang="ja-JP" altLang="en-US" sz="1050" dirty="0">
                <a:solidFill>
                  <a:srgbClr val="0000FF"/>
                </a:solidFill>
                <a:latin typeface="+mn-ea"/>
              </a:rPr>
              <a:t>管轄：沖縄県</a:t>
            </a:r>
            <a:r>
              <a:rPr lang="en-US" altLang="ja-JP" sz="1050" dirty="0">
                <a:solidFill>
                  <a:srgbClr val="0000FF"/>
                </a:solidFill>
                <a:latin typeface="+mn-ea"/>
              </a:rPr>
              <a:t>〕</a:t>
            </a:r>
          </a:p>
          <a:p>
            <a:endParaRPr lang="en-US" altLang="ja-JP" sz="1050" dirty="0">
              <a:solidFill>
                <a:prstClr val="black"/>
              </a:solidFill>
              <a:latin typeface="UD デジタル 教科書体 NK-B" panose="02020700000000000000" pitchFamily="18" charset="-128"/>
              <a:ea typeface="UD デジタル 教科書体 NK-B" panose="02020700000000000000" pitchFamily="18" charset="-128"/>
            </a:endParaRPr>
          </a:p>
        </p:txBody>
      </p:sp>
      <p:sp>
        <p:nvSpPr>
          <p:cNvPr id="6" name="角丸四角形 5"/>
          <p:cNvSpPr/>
          <p:nvPr/>
        </p:nvSpPr>
        <p:spPr>
          <a:xfrm>
            <a:off x="129286" y="5133019"/>
            <a:ext cx="6612081" cy="4320481"/>
          </a:xfrm>
          <a:prstGeom prst="roundRect">
            <a:avLst>
              <a:gd name="adj" fmla="val 5499"/>
            </a:avLst>
          </a:prstGeom>
          <a:noFill/>
          <a:ln w="12700" cmpd="sng">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72000" rIns="36000" bIns="36000" rtlCol="0" anchor="t" anchorCtr="0"/>
          <a:lstStyle/>
          <a:p>
            <a:pPr algn="ctr"/>
            <a:endParaRPr lang="ja-JP" altLang="en-US" sz="1000" dirty="0">
              <a:solidFill>
                <a:prstClr val="black"/>
              </a:solidFill>
              <a:latin typeface="UD デジタル 教科書体 NK-R" panose="02020400000000000000" pitchFamily="18" charset="-128"/>
              <a:ea typeface="UD デジタル 教科書体 NK-R" panose="02020400000000000000" pitchFamily="18" charset="-128"/>
            </a:endParaRPr>
          </a:p>
        </p:txBody>
      </p:sp>
    </p:spTree>
    <p:extLst>
      <p:ext uri="{BB962C8B-B14F-4D97-AF65-F5344CB8AC3E}">
        <p14:creationId xmlns:p14="http://schemas.microsoft.com/office/powerpoint/2010/main" val="39033791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6">
            <a:lumMod val="75000"/>
          </a:schemeClr>
        </a:solidFill>
        <a:ln w="25400" cmpd="sng">
          <a:solidFill>
            <a:schemeClr val="tx1"/>
          </a:solidFill>
        </a:ln>
      </a:spPr>
      <a:bodyPr rtlCol="0" anchor="ctr"/>
      <a:lstStyle>
        <a:defPPr algn="ctr">
          <a:defRPr dirty="0" smtClean="0">
            <a:solidFill>
              <a:schemeClr val="bg1"/>
            </a:solidFill>
            <a:latin typeface="Arial Black" pitchFamily="34" charset="0"/>
            <a:ea typeface="HG丸ｺﾞｼｯｸM-PRO"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3721bd6-99fe-4474-9705-08ceebe9e714">
      <Terms xmlns="http://schemas.microsoft.com/office/infopath/2007/PartnerControls"/>
    </lcf76f155ced4ddcb4097134ff3c332f>
    <TaxCatchAll xmlns="37475c82-dadc-4e40-94bd-312afdab25f6" xsi:nil="true"/>
    <_x4f5c__x6210__x65e5__x6642_ xmlns="f3721bd6-99fe-4474-9705-08ceebe9e71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58E6A951250D2C498D3324B9B1A2C222" ma:contentTypeVersion="14" ma:contentTypeDescription="新しいドキュメントを作成します。" ma:contentTypeScope="" ma:versionID="fc9b034fc8e50a4528bb9d7cc5d41beb">
  <xsd:schema xmlns:xsd="http://www.w3.org/2001/XMLSchema" xmlns:xs="http://www.w3.org/2001/XMLSchema" xmlns:p="http://schemas.microsoft.com/office/2006/metadata/properties" xmlns:ns2="f3721bd6-99fe-4474-9705-08ceebe9e714" xmlns:ns3="37475c82-dadc-4e40-94bd-312afdab25f6" targetNamespace="http://schemas.microsoft.com/office/2006/metadata/properties" ma:root="true" ma:fieldsID="3e84e8086d73e2ea66da596943eb2920" ns2:_="" ns3:_="">
    <xsd:import namespace="f3721bd6-99fe-4474-9705-08ceebe9e714"/>
    <xsd:import namespace="37475c82-dadc-4e40-94bd-312afdab25f6"/>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ObjectDetectorVersions" minOccurs="0"/>
                <xsd:element ref="ns2:MediaLengthInSecond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721bd6-99fe-4474-9705-08ceebe9e71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7475c82-dadc-4e40-94bd-312afdab25f6"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a2dce19-470c-4e1d-9e39-797bc52dc396}" ma:internalName="TaxCatchAll" ma:showField="CatchAllData" ma:web="37475c82-dadc-4e40-94bd-312afdab25f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3615A95-104C-4F4A-8A8C-244CFF50E67C}">
  <ds:schemaRefs>
    <ds:schemaRef ds:uri="http://schemas.microsoft.com/office/2006/metadata/properties"/>
    <ds:schemaRef ds:uri="http://schemas.microsoft.com/office/infopath/2007/PartnerControls"/>
    <ds:schemaRef ds:uri="8a4229ad-0786-406f-81fa-cecfb81e43e6"/>
    <ds:schemaRef ds:uri="ed9888db-c08f-4880-8c8f-9300fabbe8b3"/>
  </ds:schemaRefs>
</ds:datastoreItem>
</file>

<file path=customXml/itemProps2.xml><?xml version="1.0" encoding="utf-8"?>
<ds:datastoreItem xmlns:ds="http://schemas.openxmlformats.org/officeDocument/2006/customXml" ds:itemID="{8893D02A-6526-4133-A4B5-87772B334FA1}"/>
</file>

<file path=customXml/itemProps3.xml><?xml version="1.0" encoding="utf-8"?>
<ds:datastoreItem xmlns:ds="http://schemas.openxmlformats.org/officeDocument/2006/customXml" ds:itemID="{3E82BF3C-4833-43B8-9DC6-E6379352638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16129</TotalTime>
  <Words>2255</Words>
  <Application>Microsoft Office PowerPoint</Application>
  <PresentationFormat>A4 210 x 297 mm</PresentationFormat>
  <Paragraphs>206</Paragraphs>
  <Slides>7</Slides>
  <Notes>6</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7</vt:i4>
      </vt:variant>
    </vt:vector>
  </HeadingPairs>
  <TitlesOfParts>
    <vt:vector size="18" baseType="lpstr">
      <vt:lpstr>HG丸ｺﾞｼｯｸM-PRO</vt:lpstr>
      <vt:lpstr>ＭＳ ゴシック</vt:lpstr>
      <vt:lpstr>UD デジタル 教科書体 N-B</vt:lpstr>
      <vt:lpstr>UD デジタル 教科書体 NK-B</vt:lpstr>
      <vt:lpstr>UD デジタル 教科書体 NK-R</vt:lpstr>
      <vt:lpstr>メイリオ</vt:lpstr>
      <vt:lpstr>游ゴシック</vt:lpstr>
      <vt:lpstr>Arial</vt:lpstr>
      <vt:lpstr>Arial Black</vt:lpstr>
      <vt:lpstr>Calibri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芦野 智哉(ASHINO Tomoya)</cp:lastModifiedBy>
  <cp:revision>1439</cp:revision>
  <cp:lastPrinted>2026-02-19T13:57:08Z</cp:lastPrinted>
  <dcterms:created xsi:type="dcterms:W3CDTF">2012-10-10T00:46:07Z</dcterms:created>
  <dcterms:modified xsi:type="dcterms:W3CDTF">2026-04-03T01:46:39Z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0x01010058E6A951250D2C498D3324B9B1A2C222</vt:lpwstr>
  </property>
  <property fmtid="{D5CDD505-2E9C-101B-9397-08002B2CF9AE}" pid="3" name="MediaServiceImageTags">
    <vt:lpwstr/>
  </property>
</Properties>
</file>